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42" r:id="rId3"/>
    <p:sldId id="515" r:id="rId5"/>
    <p:sldId id="547" r:id="rId6"/>
    <p:sldId id="513" r:id="rId7"/>
    <p:sldId id="549" r:id="rId8"/>
    <p:sldId id="550" r:id="rId9"/>
    <p:sldId id="551" r:id="rId10"/>
    <p:sldId id="552" r:id="rId11"/>
    <p:sldId id="554" r:id="rId12"/>
    <p:sldId id="553" r:id="rId13"/>
    <p:sldId id="555" r:id="rId14"/>
    <p:sldId id="556" r:id="rId15"/>
    <p:sldId id="557" r:id="rId16"/>
    <p:sldId id="589" r:id="rId17"/>
    <p:sldId id="558" r:id="rId18"/>
    <p:sldId id="559" r:id="rId19"/>
    <p:sldId id="560" r:id="rId20"/>
    <p:sldId id="561" r:id="rId21"/>
    <p:sldId id="562" r:id="rId22"/>
    <p:sldId id="563" r:id="rId23"/>
    <p:sldId id="564" r:id="rId24"/>
    <p:sldId id="565" r:id="rId25"/>
    <p:sldId id="566" r:id="rId26"/>
    <p:sldId id="567" r:id="rId27"/>
    <p:sldId id="568" r:id="rId28"/>
    <p:sldId id="569" r:id="rId29"/>
    <p:sldId id="570" r:id="rId30"/>
    <p:sldId id="571" r:id="rId31"/>
    <p:sldId id="572" r:id="rId32"/>
    <p:sldId id="573" r:id="rId33"/>
    <p:sldId id="574" r:id="rId34"/>
    <p:sldId id="575" r:id="rId35"/>
    <p:sldId id="576" r:id="rId36"/>
    <p:sldId id="578" r:id="rId37"/>
    <p:sldId id="577" r:id="rId38"/>
    <p:sldId id="579" r:id="rId39"/>
    <p:sldId id="580" r:id="rId40"/>
    <p:sldId id="581" r:id="rId41"/>
    <p:sldId id="582" r:id="rId42"/>
    <p:sldId id="583" r:id="rId43"/>
    <p:sldId id="585" r:id="rId44"/>
    <p:sldId id="584" r:id="rId45"/>
    <p:sldId id="586" r:id="rId46"/>
    <p:sldId id="438" r:id="rId4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蒙李朋"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2" d="100"/>
          <a:sy n="92" d="100"/>
        </p:scale>
        <p:origin x="552" y="84"/>
      </p:cViewPr>
      <p:guideLst>
        <p:guide orient="horz" pos="2129"/>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1" Type="http://schemas.openxmlformats.org/officeDocument/2006/relationships/commentAuthors" Target="commentAuthors.xml"/><Relationship Id="rId50" Type="http://schemas.openxmlformats.org/officeDocument/2006/relationships/tableStyles" Target="tableStyles.xml"/><Relationship Id="rId5" Type="http://schemas.openxmlformats.org/officeDocument/2006/relationships/slide" Target="slides/slide2.xml"/><Relationship Id="rId49" Type="http://schemas.openxmlformats.org/officeDocument/2006/relationships/viewProps" Target="viewProps.xml"/><Relationship Id="rId48" Type="http://schemas.openxmlformats.org/officeDocument/2006/relationships/presProps" Target="presProps.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1442C-E25B-4084-A3E2-9225F3452F32}"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1442C-E25B-4084-A3E2-9225F3452F32}"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1442C-E25B-4084-A3E2-9225F3452F32}"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1442C-E25B-4084-A3E2-9225F3452F32}"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1442C-E25B-4084-A3E2-9225F3452F32}"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1442C-E25B-4084-A3E2-9225F3452F32}"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1442C-E25B-4084-A3E2-9225F3452F32}"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41442C-E25B-4084-A3E2-9225F3452F3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endParaRPr lang="zh-CN" altLang="en-US" smtClean="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endParaRPr lang="zh-CN" altLang="en-US"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endParaRPr lang="zh-CN" altLang="en-US"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dirty="0"/>
          </a:p>
        </p:txBody>
      </p:sp>
      <p:sp>
        <p:nvSpPr>
          <p:cNvPr id="7" name="Slide Number Placeholder 6"/>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Footer Placeholder 5"/>
          <p:cNvSpPr>
            <a:spLocks noGrp="1"/>
          </p:cNvSpPr>
          <p:nvPr>
            <p:ph type="ftr" sz="quarter" idx="11"/>
          </p:nvPr>
        </p:nvSpPr>
        <p:spPr/>
        <p:txBody>
          <a:bodyPr/>
          <a:lstStyle/>
          <a:p>
            <a:endParaRPr lang="zh-CN" altLang="en-US" dirty="0"/>
          </a:p>
        </p:txBody>
      </p:sp>
      <p:sp>
        <p:nvSpPr>
          <p:cNvPr id="7" name="Slide Number Placeholder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0" Type="http://schemas.openxmlformats.org/officeDocument/2006/relationships/theme" Target="../theme/theme1.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461645" y="3232785"/>
            <a:ext cx="9713595" cy="979805"/>
          </a:xfrm>
        </p:spPr>
        <p:txBody>
          <a:bodyPr vert="horz" wrap="square" lIns="92075" tIns="46038" rIns="92075" bIns="46038" anchor="b">
            <a:normAutofit fontScale="90000"/>
          </a:bodyPr>
          <a:lstStyle>
            <a:lvl1pPr lvl="0">
              <a:buClrTx/>
              <a:buSzTx/>
              <a:buFontTx/>
              <a:defRPr/>
            </a:lvl1pPr>
          </a:lstStyle>
          <a:p>
            <a:pPr lvl="0" algn="ctr"/>
            <a:r>
              <a:rPr lang="zh-CN" altLang="zh-CN" sz="5555" b="1" dirty="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rPr>
              <a:t>高等学校学生资助政策宣传资料</a:t>
            </a:r>
            <a:br>
              <a:rPr lang="zh-CN" altLang="zh-CN" sz="5555" b="1" dirty="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rPr>
            </a:br>
            <a:r>
              <a:rPr lang="zh-CN" altLang="zh-CN" sz="5335" b="1" dirty="0">
                <a:solidFill>
                  <a:schemeClr val="tx1"/>
                </a:solidFill>
                <a:effectLst>
                  <a:innerShdw blurRad="63500" dist="50800" dir="13500000">
                    <a:srgbClr val="000000">
                      <a:alpha val="50000"/>
                    </a:srgbClr>
                  </a:innerShdw>
                </a:effectLst>
              </a:rPr>
              <a:t> </a:t>
            </a:r>
            <a:br>
              <a:rPr lang="zh-CN" altLang="zh-CN" sz="5335" dirty="0">
                <a:solidFill>
                  <a:schemeClr val="tx1"/>
                </a:solidFill>
                <a:effectLst>
                  <a:innerShdw blurRad="63500" dist="50800" dir="13500000">
                    <a:srgbClr val="000000">
                      <a:alpha val="50000"/>
                    </a:srgbClr>
                  </a:innerShdw>
                </a:effectLst>
              </a:rPr>
            </a:br>
            <a:endParaRPr lang="zh-CN" altLang="zh-CN" sz="5335" dirty="0">
              <a:solidFill>
                <a:schemeClr val="tx1"/>
              </a:solidFill>
              <a:effectLst>
                <a:innerShdw blurRad="63500" dist="50800" dir="13500000">
                  <a:srgbClr val="000000">
                    <a:alpha val="50000"/>
                  </a:srgbClr>
                </a:innerShdw>
              </a:effectLst>
            </a:endParaRPr>
          </a:p>
        </p:txBody>
      </p:sp>
      <p:sp>
        <p:nvSpPr>
          <p:cNvPr id="5" name="副标题 4"/>
          <p:cNvSpPr txBox="1"/>
          <p:nvPr/>
        </p:nvSpPr>
        <p:spPr>
          <a:xfrm>
            <a:off x="1998345" y="3580765"/>
            <a:ext cx="6640830" cy="2364105"/>
          </a:xfrm>
          <a:prstGeom prst="rect">
            <a:avLst/>
          </a:prstGeom>
        </p:spPr>
        <p:txBody>
          <a:bodyPr vert="horz" wrap="square" lIns="92075" tIns="46038" rIns="92075" bIns="46038" numCol="1" rtlCol="0" anchor="t" anchorCtr="0" compatLnSpc="1">
            <a:noAutofit/>
          </a:bodyPr>
          <a:lstStyle>
            <a:lvl1pPr marL="285750" indent="-285750" algn="l" defTabSz="457200" rtl="0" eaLnBrk="1" latinLnBrk="0" hangingPunct="1">
              <a:spcBef>
                <a:spcPct val="20000"/>
              </a:spcBef>
              <a:spcAft>
                <a:spcPts val="600"/>
              </a:spcAft>
              <a:buClr>
                <a:schemeClr val="accent1"/>
              </a:buClr>
              <a:buSzPct val="115000"/>
              <a:buFont typeface="Arial" panose="020B0604020202020204"/>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panose="020B0604020202020204"/>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panose="020B0604020202020204"/>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panose="020B0604020202020204"/>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panose="020B0604020202020204"/>
              <a:buChar char="•"/>
              <a:defRPr sz="1400" kern="1200" cap="none">
                <a:solidFill>
                  <a:schemeClr val="tx1">
                    <a:lumMod val="85000"/>
                    <a:lumOff val="15000"/>
                  </a:schemeClr>
                </a:solidFill>
                <a:effectLst/>
                <a:latin typeface="+mn-lt"/>
                <a:ea typeface="+mn-ea"/>
                <a:cs typeface="+mn-cs"/>
              </a:defRPr>
            </a:lvl9pPr>
          </a:lstStyle>
          <a:p>
            <a:pPr marL="0" indent="0" algn="ctr" defTabSz="914400" eaLnBrk="0" fontAlgn="base" hangingPunct="0">
              <a:spcAft>
                <a:spcPct val="0"/>
              </a:spcAft>
              <a:buSzTx/>
              <a:buFontTx/>
              <a:buNone/>
              <a:defRPr/>
            </a:pPr>
            <a:r>
              <a:rPr lang="zh-CN" altLang="en-US" sz="4800" b="1" kern="0" dirty="0" smtClean="0">
                <a:solidFill>
                  <a:schemeClr val="bg2"/>
                </a:solidFill>
                <a:effectLst>
                  <a:outerShdw blurRad="38100" dist="38100" dir="2700000" algn="tl">
                    <a:srgbClr val="FFFFFF"/>
                  </a:outerShdw>
                </a:effectLst>
              </a:rPr>
              <a:t> </a:t>
            </a:r>
            <a:endParaRPr lang="zh-CN" altLang="en-US" sz="4800" b="1" kern="0" dirty="0" smtClean="0">
              <a:solidFill>
                <a:schemeClr val="bg2"/>
              </a:solidFill>
              <a:effectLst>
                <a:outerShdw blurRad="38100" dist="38100" dir="2700000" algn="tl">
                  <a:srgbClr val="FFFFFF"/>
                </a:outerShdw>
              </a:effectLst>
            </a:endParaRPr>
          </a:p>
          <a:p>
            <a:pPr marL="0" indent="0" algn="ctr" defTabSz="914400" eaLnBrk="0" fontAlgn="base" hangingPunct="0">
              <a:spcAft>
                <a:spcPct val="0"/>
              </a:spcAft>
              <a:buSzTx/>
              <a:buFontTx/>
              <a:buNone/>
              <a:defRPr/>
            </a:pPr>
            <a:r>
              <a:rPr lang="zh-CN" altLang="en-US" sz="3500" kern="0" dirty="0" smtClean="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rPr>
              <a:t>学生工作处</a:t>
            </a:r>
            <a:endParaRPr lang="zh-CN" altLang="en-US" sz="3500" kern="0" dirty="0" smtClean="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endParaRPr>
          </a:p>
          <a:p>
            <a:pPr marL="0" indent="0" algn="ctr" defTabSz="914400" eaLnBrk="0" fontAlgn="base" hangingPunct="0">
              <a:spcAft>
                <a:spcPct val="0"/>
              </a:spcAft>
              <a:buSzTx/>
              <a:buFontTx/>
              <a:buNone/>
              <a:defRPr/>
            </a:pPr>
            <a:r>
              <a:rPr lang="zh-CN" altLang="en-US" sz="3500" kern="0" dirty="0" smtClean="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rPr>
              <a:t>20</a:t>
            </a:r>
            <a:r>
              <a:rPr lang="en-US" sz="3500" kern="0" dirty="0" smtClean="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rPr>
              <a:t>21</a:t>
            </a:r>
            <a:r>
              <a:rPr lang="zh-CN" altLang="en-US" sz="3500" kern="0" dirty="0" smtClean="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rPr>
              <a:t>年</a:t>
            </a:r>
            <a:r>
              <a:rPr lang="en-US" altLang="zh-CN" sz="3500" kern="0" dirty="0" smtClean="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rPr>
              <a:t>6</a:t>
            </a:r>
            <a:r>
              <a:rPr lang="zh-CN" altLang="en-US" sz="3500" kern="0" dirty="0" smtClean="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rPr>
              <a:t>月</a:t>
            </a:r>
            <a:r>
              <a:rPr lang="en-US" altLang="zh-CN" sz="3500" kern="0" dirty="0" smtClean="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rPr>
              <a:t>17</a:t>
            </a:r>
            <a:r>
              <a:rPr lang="zh-CN" altLang="en-US" sz="3500" kern="0" dirty="0" smtClean="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rPr>
              <a:t>日</a:t>
            </a:r>
            <a:endParaRPr lang="zh-CN" altLang="en-US" sz="3500" kern="0" dirty="0" smtClean="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国家奖学金</a:t>
            </a:r>
            <a:endPar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8792210" cy="428434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1</a:t>
            </a:r>
            <a:r>
              <a:rPr lang="zh-CN" altLang="en-US" sz="2400" b="1">
                <a:latin typeface="宋体" panose="02010600030101010101" pitchFamily="2" charset="-122"/>
                <a:ea typeface="宋体" panose="02010600030101010101" pitchFamily="2" charset="-122"/>
                <a:sym typeface="+mn-ea"/>
              </a:rPr>
              <a:t>．奖励对象：</a:t>
            </a:r>
            <a:r>
              <a:rPr lang="zh-CN" altLang="en-US" sz="2400" b="1">
                <a:solidFill>
                  <a:schemeClr val="tx1"/>
                </a:solidFill>
                <a:latin typeface="宋体" panose="02010600030101010101" pitchFamily="2" charset="-122"/>
                <a:ea typeface="宋体" panose="02010600030101010101" pitchFamily="2" charset="-122"/>
                <a:sym typeface="+mn-ea"/>
              </a:rPr>
              <a:t>奖励纳入全国招生计划内的高校</a:t>
            </a:r>
            <a:r>
              <a:rPr lang="zh-CN" altLang="en-US" sz="2400" b="1">
                <a:solidFill>
                  <a:srgbClr val="FF0000"/>
                </a:solidFill>
                <a:latin typeface="宋体" panose="02010600030101010101" pitchFamily="2" charset="-122"/>
                <a:ea typeface="宋体" panose="02010600030101010101" pitchFamily="2" charset="-122"/>
                <a:sym typeface="+mn-ea"/>
              </a:rPr>
              <a:t>全日制本专科（含高职、第二学士学位）学生</a:t>
            </a:r>
            <a:r>
              <a:rPr lang="zh-CN" altLang="en-US" sz="2400" b="1">
                <a:solidFill>
                  <a:schemeClr val="tx1"/>
                </a:solidFill>
                <a:latin typeface="宋体" panose="02010600030101010101" pitchFamily="2" charset="-122"/>
                <a:ea typeface="宋体" panose="02010600030101010101" pitchFamily="2" charset="-122"/>
                <a:sym typeface="+mn-ea"/>
              </a:rPr>
              <a:t>中特别优秀的</a:t>
            </a:r>
            <a:r>
              <a:rPr lang="zh-CN" altLang="en-US" sz="2400" b="1">
                <a:solidFill>
                  <a:srgbClr val="FF0000"/>
                </a:solidFill>
                <a:latin typeface="宋体" panose="02010600030101010101" pitchFamily="2" charset="-122"/>
                <a:ea typeface="宋体" panose="02010600030101010101" pitchFamily="2" charset="-122"/>
                <a:sym typeface="+mn-ea"/>
              </a:rPr>
              <a:t>二年级以上（含二年级）</a:t>
            </a:r>
            <a:r>
              <a:rPr lang="zh-CN" altLang="en-US" sz="2400" b="1">
                <a:solidFill>
                  <a:schemeClr val="tx1"/>
                </a:solidFill>
                <a:latin typeface="宋体" panose="02010600030101010101" pitchFamily="2" charset="-122"/>
                <a:ea typeface="宋体" panose="02010600030101010101" pitchFamily="2" charset="-122"/>
                <a:sym typeface="+mn-ea"/>
              </a:rPr>
              <a:t>的学生。</a:t>
            </a:r>
            <a:endParaRPr lang="zh-CN" altLang="en-US" sz="2400" b="1">
              <a:solidFill>
                <a:schemeClr val="tx1"/>
              </a:solidFill>
              <a:latin typeface="宋体" panose="02010600030101010101" pitchFamily="2" charset="-122"/>
              <a:ea typeface="宋体" panose="02010600030101010101" pitchFamily="2" charset="-122"/>
              <a:sym typeface="+mn-ea"/>
            </a:endParaRPr>
          </a:p>
          <a:p>
            <a:pPr marL="0" indent="0" fontAlgn="auto">
              <a:lnSpc>
                <a:spcPct val="150000"/>
              </a:lnSpc>
              <a:buNone/>
            </a:pPr>
            <a:endParaRPr lang="zh-CN" altLang="en-US" sz="2400" b="1">
              <a:solidFill>
                <a:srgbClr val="FF0000"/>
              </a:solidFill>
              <a:latin typeface="宋体" panose="02010600030101010101" pitchFamily="2" charset="-122"/>
              <a:ea typeface="宋体" panose="02010600030101010101" pitchFamily="2" charset="-122"/>
            </a:endParaRPr>
          </a:p>
          <a:p>
            <a:pPr fontAlgn="auto">
              <a:lnSpc>
                <a:spcPct val="150000"/>
              </a:lnSpc>
            </a:pPr>
            <a:r>
              <a:rPr lang="en-US" altLang="zh-CN" sz="2400" b="1">
                <a:solidFill>
                  <a:schemeClr val="tx1"/>
                </a:solidFill>
                <a:latin typeface="宋体" panose="02010600030101010101" pitchFamily="2" charset="-122"/>
                <a:ea typeface="宋体" panose="02010600030101010101" pitchFamily="2" charset="-122"/>
                <a:sym typeface="+mn-ea"/>
              </a:rPr>
              <a:t>2</a:t>
            </a:r>
            <a:r>
              <a:rPr lang="zh-CN" altLang="en-US" sz="2400" b="1">
                <a:solidFill>
                  <a:schemeClr val="tx1"/>
                </a:solidFill>
                <a:latin typeface="宋体" panose="02010600030101010101" pitchFamily="2" charset="-122"/>
                <a:ea typeface="宋体" panose="02010600030101010101" pitchFamily="2" charset="-122"/>
                <a:sym typeface="+mn-ea"/>
              </a:rPr>
              <a:t>．奖励标准：</a:t>
            </a:r>
            <a:r>
              <a:rPr lang="zh-CN" altLang="en-US" sz="2400" b="1">
                <a:solidFill>
                  <a:srgbClr val="FF0000"/>
                </a:solidFill>
                <a:latin typeface="宋体" panose="02010600030101010101" pitchFamily="2" charset="-122"/>
                <a:ea typeface="宋体" panose="02010600030101010101" pitchFamily="2" charset="-122"/>
                <a:sym typeface="+mn-ea"/>
              </a:rPr>
              <a:t>每人每年8000元。</a:t>
            </a:r>
            <a:endParaRPr lang="zh-CN" altLang="en-US" sz="2000" b="1">
              <a:latin typeface="宋体" panose="02010600030101010101" pitchFamily="2" charset="-122"/>
              <a:ea typeface="宋体" panose="02010600030101010101" pitchFamily="2" charset="-122"/>
            </a:endParaRPr>
          </a:p>
          <a:p>
            <a:pPr marL="0" indent="0" fontAlgn="auto">
              <a:lnSpc>
                <a:spcPct val="150000"/>
              </a:lnSpc>
              <a:buNone/>
            </a:pPr>
            <a:endParaRPr lang="en-US" altLang="zh-CN" sz="2400" b="1">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国家奖学金</a:t>
            </a:r>
            <a:endPar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925830" y="1468755"/>
            <a:ext cx="8792210" cy="4284345"/>
          </a:xfrm>
        </p:spPr>
        <p:txBody>
          <a:bodyPr>
            <a:noAutofit/>
          </a:bodyPr>
          <a:p>
            <a:pPr fontAlgn="auto">
              <a:lnSpc>
                <a:spcPct val="150000"/>
              </a:lnSpc>
            </a:pPr>
            <a:r>
              <a:rPr lang="en-US" altLang="zh-CN" sz="2400" b="1">
                <a:solidFill>
                  <a:schemeClr val="tx1"/>
                </a:solidFill>
                <a:latin typeface="宋体" panose="02010600030101010101" pitchFamily="2" charset="-122"/>
                <a:ea typeface="宋体" panose="02010600030101010101" pitchFamily="2" charset="-122"/>
              </a:rPr>
              <a:t>3.基本申请条件：</a:t>
            </a:r>
            <a:endParaRPr lang="en-US" altLang="zh-CN" sz="2400" b="1">
              <a:solidFill>
                <a:srgbClr val="FF0000"/>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1</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具有</a:t>
            </a:r>
            <a:r>
              <a:rPr lang="en-US" altLang="zh-CN" sz="2400" b="1">
                <a:solidFill>
                  <a:srgbClr val="FF0000"/>
                </a:solidFill>
                <a:latin typeface="宋体" panose="02010600030101010101" pitchFamily="2" charset="-122"/>
                <a:ea typeface="宋体" panose="02010600030101010101" pitchFamily="2" charset="-122"/>
              </a:rPr>
              <a:t>中华人民共和国国籍</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2</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热爱社会主义祖国，拥护中国共产党的领导</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3</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遵守宪法和法律，遵守学校规章制度</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4</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诚实守信，道德品质优良；</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5</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在校期间</a:t>
            </a:r>
            <a:r>
              <a:rPr lang="en-US" altLang="zh-CN" sz="2400" b="1">
                <a:solidFill>
                  <a:srgbClr val="FF0000"/>
                </a:solidFill>
                <a:latin typeface="宋体" panose="02010600030101010101" pitchFamily="2" charset="-122"/>
                <a:ea typeface="宋体" panose="02010600030101010101" pitchFamily="2" charset="-122"/>
              </a:rPr>
              <a:t>学习成绩优异，社会实践、创新能力、综合素质</a:t>
            </a:r>
            <a:r>
              <a:rPr lang="en-US" altLang="zh-CN" sz="2400" b="1">
                <a:solidFill>
                  <a:schemeClr val="tx1"/>
                </a:solidFill>
                <a:latin typeface="宋体" panose="02010600030101010101" pitchFamily="2" charset="-122"/>
                <a:ea typeface="宋体" panose="02010600030101010101" pitchFamily="2" charset="-122"/>
              </a:rPr>
              <a:t>等方面</a:t>
            </a:r>
            <a:r>
              <a:rPr lang="en-US" altLang="zh-CN" sz="2400" b="1">
                <a:solidFill>
                  <a:srgbClr val="FF0000"/>
                </a:solidFill>
                <a:latin typeface="宋体" panose="02010600030101010101" pitchFamily="2" charset="-122"/>
                <a:ea typeface="宋体" panose="02010600030101010101" pitchFamily="2" charset="-122"/>
              </a:rPr>
              <a:t>特别突出</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国家奖学金</a:t>
            </a:r>
            <a:endPar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77545" y="1238885"/>
            <a:ext cx="8792210" cy="4284345"/>
          </a:xfrm>
        </p:spPr>
        <p:txBody>
          <a:bodyPr>
            <a:noAutofit/>
          </a:bodyPr>
          <a:p>
            <a:pPr fontAlgn="auto">
              <a:lnSpc>
                <a:spcPct val="150000"/>
              </a:lnSpc>
            </a:pPr>
            <a:r>
              <a:rPr lang="en-US" altLang="zh-CN" sz="2800" b="1">
                <a:latin typeface="宋体" panose="02010600030101010101" pitchFamily="2" charset="-122"/>
                <a:ea typeface="宋体" panose="02010600030101010101" pitchFamily="2" charset="-122"/>
                <a:sym typeface="+mn-ea"/>
              </a:rPr>
              <a:t>4</a:t>
            </a:r>
            <a:r>
              <a:rPr lang="zh-CN" altLang="en-US" sz="2800" b="1">
                <a:latin typeface="宋体" panose="02010600030101010101" pitchFamily="2" charset="-122"/>
                <a:ea typeface="宋体" panose="02010600030101010101" pitchFamily="2" charset="-122"/>
                <a:sym typeface="+mn-ea"/>
              </a:rPr>
              <a:t>．评审和发放：</a:t>
            </a:r>
            <a:endParaRPr lang="zh-CN" altLang="en-US" sz="28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1</a:t>
            </a:r>
            <a:r>
              <a:rPr lang="zh-CN" altLang="en-US" sz="2400" b="1">
                <a:solidFill>
                  <a:schemeClr val="tx1"/>
                </a:solidFill>
                <a:latin typeface="宋体" panose="02010600030101010101" pitchFamily="2" charset="-122"/>
                <a:ea typeface="宋体" panose="02010600030101010101" pitchFamily="2" charset="-122"/>
              </a:rPr>
              <a:t>）学生于</a:t>
            </a:r>
            <a:r>
              <a:rPr lang="zh-CN" altLang="en-US" sz="2400" b="1">
                <a:solidFill>
                  <a:srgbClr val="FF0000"/>
                </a:solidFill>
                <a:latin typeface="宋体" panose="02010600030101010101" pitchFamily="2" charset="-122"/>
                <a:ea typeface="宋体" panose="02010600030101010101" pitchFamily="2" charset="-122"/>
              </a:rPr>
              <a:t>每年9月30日前</a:t>
            </a:r>
            <a:r>
              <a:rPr lang="zh-CN" altLang="en-US" sz="2400" b="1">
                <a:solidFill>
                  <a:schemeClr val="tx1"/>
                </a:solidFill>
                <a:latin typeface="宋体" panose="02010600030101010101" pitchFamily="2" charset="-122"/>
                <a:ea typeface="宋体" panose="02010600030101010101" pitchFamily="2" charset="-122"/>
              </a:rPr>
              <a:t>递交</a:t>
            </a:r>
            <a:r>
              <a:rPr lang="zh-CN" altLang="en-US" sz="2400" b="1">
                <a:solidFill>
                  <a:srgbClr val="FF0000"/>
                </a:solidFill>
                <a:latin typeface="宋体" panose="02010600030101010101" pitchFamily="2" charset="-122"/>
                <a:ea typeface="宋体" panose="02010600030101010101" pitchFamily="2" charset="-122"/>
              </a:rPr>
              <a:t>国家奖学金申请审批表</a:t>
            </a:r>
            <a:r>
              <a:rPr lang="zh-CN" altLang="en-US" sz="2400" b="1">
                <a:latin typeface="宋体" panose="02010600030101010101" pitchFamily="2" charset="-122"/>
                <a:ea typeface="宋体" panose="02010600030101010101" pitchFamily="2" charset="-122"/>
              </a:rPr>
              <a:t>。</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2</a:t>
            </a:r>
            <a:r>
              <a:rPr lang="zh-CN" altLang="en-US" sz="2400" b="1">
                <a:solidFill>
                  <a:schemeClr val="tx1"/>
                </a:solidFill>
                <a:latin typeface="宋体" panose="02010600030101010101" pitchFamily="2" charset="-122"/>
                <a:ea typeface="宋体" panose="02010600030101010101" pitchFamily="2" charset="-122"/>
              </a:rPr>
              <a:t>）经学校领导集体研究通过后，在</a:t>
            </a:r>
            <a:r>
              <a:rPr lang="zh-CN" altLang="en-US" sz="2400" b="1">
                <a:solidFill>
                  <a:srgbClr val="FF0000"/>
                </a:solidFill>
                <a:latin typeface="宋体" panose="02010600030101010101" pitchFamily="2" charset="-122"/>
                <a:ea typeface="宋体" panose="02010600030101010101" pitchFamily="2" charset="-122"/>
              </a:rPr>
              <a:t>校内进行不少于5个工作日的公示</a:t>
            </a:r>
            <a:r>
              <a:rPr lang="zh-CN" altLang="en-US" sz="2400" b="1">
                <a:latin typeface="宋体" panose="02010600030101010101" pitchFamily="2" charset="-122"/>
                <a:ea typeface="宋体" panose="02010600030101010101" pitchFamily="2" charset="-122"/>
              </a:rPr>
              <a:t>。</a:t>
            </a:r>
            <a:r>
              <a:rPr lang="zh-CN" altLang="en-US" sz="2400" b="1">
                <a:solidFill>
                  <a:schemeClr val="tx1"/>
                </a:solidFill>
                <a:latin typeface="宋体" panose="02010600030101010101" pitchFamily="2" charset="-122"/>
                <a:ea typeface="宋体" panose="02010600030101010101" pitchFamily="2" charset="-122"/>
              </a:rPr>
              <a:t>公示无异议后，</a:t>
            </a:r>
            <a:r>
              <a:rPr lang="zh-CN" altLang="en-US" sz="2400" b="1">
                <a:solidFill>
                  <a:srgbClr val="FF0000"/>
                </a:solidFill>
                <a:latin typeface="宋体" panose="02010600030101010101" pitchFamily="2" charset="-122"/>
                <a:ea typeface="宋体" panose="02010600030101010101" pitchFamily="2" charset="-122"/>
              </a:rPr>
              <a:t>每年10月20日前</a:t>
            </a:r>
            <a:r>
              <a:rPr lang="zh-CN" altLang="en-US" sz="2400" b="1">
                <a:solidFill>
                  <a:schemeClr val="tx1"/>
                </a:solidFill>
                <a:latin typeface="宋体" panose="02010600030101010101" pitchFamily="2" charset="-122"/>
                <a:ea typeface="宋体" panose="02010600030101010101" pitchFamily="2" charset="-122"/>
              </a:rPr>
              <a:t>，高校将评审结果逐级</a:t>
            </a:r>
            <a:r>
              <a:rPr lang="zh-CN" altLang="en-US" sz="2400" b="1">
                <a:solidFill>
                  <a:srgbClr val="FF0000"/>
                </a:solidFill>
                <a:latin typeface="宋体" panose="02010600030101010101" pitchFamily="2" charset="-122"/>
                <a:ea typeface="宋体" panose="02010600030101010101" pitchFamily="2" charset="-122"/>
              </a:rPr>
              <a:t>报至自治区学生资助管理中心</a:t>
            </a:r>
            <a:r>
              <a:rPr lang="zh-CN" altLang="en-US" sz="2400" b="1">
                <a:solidFill>
                  <a:schemeClr val="tx1"/>
                </a:solidFill>
                <a:latin typeface="宋体" panose="02010600030101010101" pitchFamily="2" charset="-122"/>
                <a:ea typeface="宋体" panose="02010600030101010101" pitchFamily="2" charset="-122"/>
              </a:rPr>
              <a:t>。自治区学生资助管理中心审核、汇总后，</a:t>
            </a:r>
            <a:r>
              <a:rPr lang="zh-CN" altLang="en-US" sz="2400" b="1">
                <a:solidFill>
                  <a:srgbClr val="FF0000"/>
                </a:solidFill>
                <a:latin typeface="宋体" panose="02010600030101010101" pitchFamily="2" charset="-122"/>
                <a:ea typeface="宋体" panose="02010600030101010101" pitchFamily="2" charset="-122"/>
              </a:rPr>
              <a:t>于11月10日前统一报教育部审批</a:t>
            </a:r>
            <a:r>
              <a:rPr lang="zh-CN" altLang="en-US" sz="2400" b="1">
                <a:latin typeface="宋体" panose="02010600030101010101" pitchFamily="2" charset="-122"/>
                <a:ea typeface="宋体" panose="02010600030101010101" pitchFamily="2" charset="-122"/>
              </a:rPr>
              <a:t>。</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3</a:t>
            </a:r>
            <a:r>
              <a:rPr lang="zh-CN" altLang="en-US" sz="2400" b="1">
                <a:solidFill>
                  <a:schemeClr val="tx1"/>
                </a:solidFill>
                <a:latin typeface="宋体" panose="02010600030101010101" pitchFamily="2" charset="-122"/>
                <a:ea typeface="宋体" panose="02010600030101010101" pitchFamily="2" charset="-122"/>
              </a:rPr>
              <a:t>）公示无异议后上报，待教育部批复后高校</a:t>
            </a:r>
            <a:r>
              <a:rPr lang="zh-CN" altLang="en-US" sz="2400" b="1">
                <a:solidFill>
                  <a:srgbClr val="FF0000"/>
                </a:solidFill>
                <a:latin typeface="宋体" panose="02010600030101010101" pitchFamily="2" charset="-122"/>
                <a:ea typeface="宋体" panose="02010600030101010101" pitchFamily="2" charset="-122"/>
              </a:rPr>
              <a:t>于每年12月31日前</a:t>
            </a:r>
            <a:r>
              <a:rPr lang="zh-CN" altLang="en-US" sz="2400" b="1">
                <a:solidFill>
                  <a:schemeClr val="tx1"/>
                </a:solidFill>
                <a:latin typeface="宋体" panose="02010600030101010101" pitchFamily="2" charset="-122"/>
                <a:ea typeface="宋体" panose="02010600030101010101" pitchFamily="2" charset="-122"/>
              </a:rPr>
              <a:t>将当年国家奖学金</a:t>
            </a:r>
            <a:r>
              <a:rPr lang="zh-CN" altLang="en-US" sz="2400" b="1">
                <a:solidFill>
                  <a:srgbClr val="FF0000"/>
                </a:solidFill>
                <a:latin typeface="宋体" panose="02010600030101010101" pitchFamily="2" charset="-122"/>
                <a:ea typeface="宋体" panose="02010600030101010101" pitchFamily="2" charset="-122"/>
              </a:rPr>
              <a:t>通过学生个人银行卡一次性发放给获奖学生。</a:t>
            </a:r>
            <a:endParaRPr lang="zh-CN" altLang="en-US" sz="2400" b="1">
              <a:solidFill>
                <a:srgbClr val="FF0000"/>
              </a:solidFill>
              <a:latin typeface="宋体" panose="02010600030101010101" pitchFamily="2" charset="-122"/>
              <a:ea typeface="宋体" panose="02010600030101010101" pitchFamily="2" charset="-122"/>
            </a:endParaRPr>
          </a:p>
          <a:p>
            <a:pPr marL="0" indent="0" fontAlgn="auto">
              <a:lnSpc>
                <a:spcPct val="150000"/>
              </a:lnSpc>
              <a:buNone/>
            </a:pP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国家奖学金</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77545" y="1238885"/>
            <a:ext cx="8792210" cy="4284345"/>
          </a:xfrm>
        </p:spPr>
        <p:txBody>
          <a:bodyPr>
            <a:noAutofit/>
          </a:bodyPr>
          <a:p>
            <a:pPr fontAlgn="auto">
              <a:lnSpc>
                <a:spcPct val="150000"/>
              </a:lnSpc>
            </a:pPr>
            <a:r>
              <a:rPr lang="en-US" altLang="zh-CN" sz="2800" b="1">
                <a:latin typeface="宋体" panose="02010600030101010101" pitchFamily="2" charset="-122"/>
                <a:ea typeface="宋体" panose="02010600030101010101" pitchFamily="2" charset="-122"/>
                <a:sym typeface="+mn-ea"/>
              </a:rPr>
              <a:t>5</a:t>
            </a:r>
            <a:r>
              <a:rPr lang="zh-CN" altLang="en-US" sz="2800" b="1">
                <a:latin typeface="宋体" panose="02010600030101010101" pitchFamily="2" charset="-122"/>
                <a:ea typeface="宋体" panose="02010600030101010101" pitchFamily="2" charset="-122"/>
                <a:sym typeface="+mn-ea"/>
              </a:rPr>
              <a:t>．相关事项：</a:t>
            </a:r>
            <a:endParaRPr lang="zh-CN" altLang="en-US" sz="28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1</a:t>
            </a:r>
            <a:r>
              <a:rPr lang="zh-CN" altLang="en-US" sz="2400" b="1">
                <a:solidFill>
                  <a:schemeClr val="tx1"/>
                </a:solidFill>
                <a:latin typeface="宋体" panose="02010600030101010101" pitchFamily="2" charset="-122"/>
                <a:ea typeface="宋体" panose="02010600030101010101" pitchFamily="2" charset="-122"/>
              </a:rPr>
              <a:t>）学生无论家庭经济是否困难，只要符合规定条件，均可获得国家奖学金。</a:t>
            </a:r>
            <a:endParaRPr lang="zh-CN" altLang="en-US"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2</a:t>
            </a:r>
            <a:r>
              <a:rPr lang="zh-CN" altLang="en-US" sz="2400" b="1">
                <a:latin typeface="宋体" panose="02010600030101010101" pitchFamily="2" charset="-122"/>
                <a:ea typeface="宋体" panose="02010600030101010101" pitchFamily="2" charset="-122"/>
              </a:rPr>
              <a:t>）</a:t>
            </a:r>
            <a:r>
              <a:rPr lang="zh-CN" altLang="en-US" sz="2400" b="1">
                <a:solidFill>
                  <a:srgbClr val="FF0000"/>
                </a:solidFill>
                <a:latin typeface="宋体" panose="02010600030101010101" pitchFamily="2" charset="-122"/>
                <a:ea typeface="宋体" panose="02010600030101010101" pitchFamily="2" charset="-122"/>
              </a:rPr>
              <a:t>同一学年内</a:t>
            </a:r>
            <a:r>
              <a:rPr lang="zh-CN" altLang="en-US" sz="2400" b="1">
                <a:latin typeface="宋体" panose="02010600030101010101" pitchFamily="2" charset="-122"/>
                <a:ea typeface="宋体" panose="02010600030101010101" pitchFamily="2" charset="-122"/>
              </a:rPr>
              <a:t>，</a:t>
            </a:r>
            <a:r>
              <a:rPr lang="zh-CN" altLang="en-US" sz="2400" b="1">
                <a:solidFill>
                  <a:schemeClr val="tx1"/>
                </a:solidFill>
                <a:latin typeface="宋体" panose="02010600030101010101" pitchFamily="2" charset="-122"/>
                <a:ea typeface="宋体" panose="02010600030101010101" pitchFamily="2" charset="-122"/>
              </a:rPr>
              <a:t>获得国家奖学金的家庭经济困难学生</a:t>
            </a:r>
            <a:r>
              <a:rPr lang="zh-CN" altLang="en-US" sz="2400" b="1">
                <a:solidFill>
                  <a:srgbClr val="FF0000"/>
                </a:solidFill>
                <a:latin typeface="宋体" panose="02010600030101010101" pitchFamily="2" charset="-122"/>
                <a:ea typeface="宋体" panose="02010600030101010101" pitchFamily="2" charset="-122"/>
              </a:rPr>
              <a:t>可以</a:t>
            </a:r>
            <a:r>
              <a:rPr lang="zh-CN" altLang="en-US" sz="2400" b="1">
                <a:solidFill>
                  <a:schemeClr val="tx1"/>
                </a:solidFill>
                <a:latin typeface="宋体" panose="02010600030101010101" pitchFamily="2" charset="-122"/>
                <a:ea typeface="宋体" panose="02010600030101010101" pitchFamily="2" charset="-122"/>
              </a:rPr>
              <a:t>同时申请并</a:t>
            </a:r>
            <a:r>
              <a:rPr lang="zh-CN" altLang="en-US" sz="2400" b="1">
                <a:solidFill>
                  <a:srgbClr val="FF0000"/>
                </a:solidFill>
                <a:latin typeface="宋体" panose="02010600030101010101" pitchFamily="2" charset="-122"/>
                <a:ea typeface="宋体" panose="02010600030101010101" pitchFamily="2" charset="-122"/>
              </a:rPr>
              <a:t>获得国家助学金。</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3</a:t>
            </a:r>
            <a:r>
              <a:rPr lang="zh-CN" altLang="en-US" sz="2400" b="1">
                <a:latin typeface="宋体" panose="02010600030101010101" pitchFamily="2" charset="-122"/>
                <a:ea typeface="宋体" panose="02010600030101010101" pitchFamily="2" charset="-122"/>
              </a:rPr>
              <a:t>）</a:t>
            </a:r>
            <a:r>
              <a:rPr lang="zh-CN" altLang="en-US" sz="2400" b="1">
                <a:solidFill>
                  <a:srgbClr val="FF0000"/>
                </a:solidFill>
                <a:latin typeface="宋体" panose="02010600030101010101" pitchFamily="2" charset="-122"/>
                <a:ea typeface="宋体" panose="02010600030101010101" pitchFamily="2" charset="-122"/>
              </a:rPr>
              <a:t>同一学年内</a:t>
            </a:r>
            <a:r>
              <a:rPr lang="zh-CN" altLang="en-US" sz="2400" b="1">
                <a:latin typeface="宋体" panose="02010600030101010101" pitchFamily="2" charset="-122"/>
                <a:ea typeface="宋体" panose="02010600030101010101" pitchFamily="2" charset="-122"/>
              </a:rPr>
              <a:t>，</a:t>
            </a:r>
            <a:r>
              <a:rPr lang="zh-CN" altLang="en-US" sz="2400" b="1">
                <a:solidFill>
                  <a:schemeClr val="tx1"/>
                </a:solidFill>
                <a:latin typeface="宋体" panose="02010600030101010101" pitchFamily="2" charset="-122"/>
                <a:ea typeface="宋体" panose="02010600030101010101" pitchFamily="2" charset="-122"/>
              </a:rPr>
              <a:t>获得国家奖学金的学生</a:t>
            </a:r>
            <a:r>
              <a:rPr lang="zh-CN" altLang="en-US" sz="2400" b="1">
                <a:solidFill>
                  <a:srgbClr val="FF0000"/>
                </a:solidFill>
                <a:latin typeface="宋体" panose="02010600030101010101" pitchFamily="2" charset="-122"/>
                <a:ea typeface="宋体" panose="02010600030101010101" pitchFamily="2" charset="-122"/>
              </a:rPr>
              <a:t>不能</a:t>
            </a:r>
            <a:r>
              <a:rPr lang="zh-CN" altLang="en-US" sz="2400" b="1">
                <a:solidFill>
                  <a:schemeClr val="tx1"/>
                </a:solidFill>
                <a:latin typeface="宋体" panose="02010600030101010101" pitchFamily="2" charset="-122"/>
                <a:ea typeface="宋体" panose="02010600030101010101" pitchFamily="2" charset="-122"/>
              </a:rPr>
              <a:t>同时</a:t>
            </a:r>
            <a:r>
              <a:rPr lang="zh-CN" altLang="en-US" sz="2400" b="1">
                <a:solidFill>
                  <a:srgbClr val="FF0000"/>
                </a:solidFill>
                <a:latin typeface="宋体" panose="02010600030101010101" pitchFamily="2" charset="-122"/>
                <a:ea typeface="宋体" panose="02010600030101010101" pitchFamily="2" charset="-122"/>
              </a:rPr>
              <a:t>获得国家励志奖学金或自治区人民政府奖学金</a:t>
            </a:r>
            <a:r>
              <a:rPr lang="zh-CN" altLang="en-US" sz="2400" b="1">
                <a:latin typeface="宋体" panose="02010600030101010101" pitchFamily="2" charset="-122"/>
                <a:ea typeface="宋体" panose="02010600030101010101" pitchFamily="2" charset="-122"/>
              </a:rPr>
              <a:t>。</a:t>
            </a:r>
            <a:endParaRPr lang="zh-CN" altLang="en-US" sz="2400" b="1">
              <a:latin typeface="宋体" panose="02010600030101010101" pitchFamily="2" charset="-122"/>
              <a:ea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p:cNvPicPr>
            <a:picLocks noChangeAspect="1"/>
          </p:cNvPicPr>
          <p:nvPr>
            <p:ph idx="1"/>
          </p:nvPr>
        </p:nvPicPr>
        <p:blipFill>
          <a:blip r:embed="rId1"/>
          <a:stretch>
            <a:fillRect/>
          </a:stretch>
        </p:blipFill>
        <p:spPr>
          <a:xfrm>
            <a:off x="3811905" y="-66675"/>
            <a:ext cx="5017770" cy="69913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bwMode="auto">
          <a:xfrm>
            <a:off x="883285" y="2194560"/>
            <a:ext cx="1851660" cy="17849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cxnSp>
        <p:nvCxnSpPr>
          <p:cNvPr id="4" name="直接连接符 9"/>
          <p:cNvCxnSpPr>
            <a:stCxn id="3" idx="7"/>
          </p:cNvCxnSpPr>
          <p:nvPr/>
        </p:nvCxnSpPr>
        <p:spPr>
          <a:xfrm flipV="1">
            <a:off x="2463568" y="1384396"/>
            <a:ext cx="1168169" cy="107177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10"/>
          <p:cNvCxnSpPr/>
          <p:nvPr/>
        </p:nvCxnSpPr>
        <p:spPr>
          <a:xfrm>
            <a:off x="6821019" y="3371285"/>
            <a:ext cx="997353" cy="89910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11"/>
          <p:cNvCxnSpPr/>
          <p:nvPr/>
        </p:nvCxnSpPr>
        <p:spPr>
          <a:xfrm flipV="1">
            <a:off x="8812017" y="3395385"/>
            <a:ext cx="995498" cy="900954"/>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223645" y="2495550"/>
            <a:ext cx="1170940" cy="1198880"/>
          </a:xfrm>
          <a:prstGeom prst="rect">
            <a:avLst/>
          </a:prstGeom>
          <a:noFill/>
        </p:spPr>
        <p:txBody>
          <a:bodyPr wrap="square" rtlCol="0">
            <a:spAutoFit/>
          </a:bodyPr>
          <a:lstStyle/>
          <a:p>
            <a:r>
              <a:rPr lang="en-US" altLang="zh-CN" sz="7200" b="1" dirty="0">
                <a:solidFill>
                  <a:schemeClr val="bg1"/>
                </a:solidFill>
                <a:latin typeface="思源黑体 CN Medium" panose="020B0600000000000000" pitchFamily="34" charset="-122"/>
                <a:ea typeface="思源黑体 CN Medium" panose="020B0600000000000000" pitchFamily="34" charset="-122"/>
              </a:rPr>
              <a:t>03</a:t>
            </a:r>
            <a:endParaRPr lang="en-US" altLang="zh-CN" sz="7200" b="1" dirty="0">
              <a:solidFill>
                <a:schemeClr val="bg1"/>
              </a:solidFill>
              <a:latin typeface="思源黑体 CN Medium" panose="020B0600000000000000" pitchFamily="34" charset="-122"/>
              <a:ea typeface="思源黑体 CN Medium" panose="020B0600000000000000" pitchFamily="34" charset="-122"/>
            </a:endParaRPr>
          </a:p>
        </p:txBody>
      </p:sp>
      <p:sp>
        <p:nvSpPr>
          <p:cNvPr id="13" name="文本框 12"/>
          <p:cNvSpPr txBox="1"/>
          <p:nvPr/>
        </p:nvSpPr>
        <p:spPr>
          <a:xfrm>
            <a:off x="9807515" y="2900070"/>
            <a:ext cx="413385" cy="645160"/>
          </a:xfrm>
          <a:prstGeom prst="rect">
            <a:avLst/>
          </a:prstGeom>
          <a:noFill/>
        </p:spPr>
        <p:txBody>
          <a:bodyPr wrap="none" rtlCol="0">
            <a:spAutoFit/>
          </a:bodyPr>
          <a:lstStyle/>
          <a:p>
            <a:r>
              <a:rPr lang="en-US" altLang="zh-CN" sz="3600" b="1" dirty="0">
                <a:solidFill>
                  <a:schemeClr val="bg1"/>
                </a:solidFill>
                <a:latin typeface="思源黑体 CN Medium" panose="020B0600000000000000" pitchFamily="34" charset="-122"/>
                <a:ea typeface="思源黑体 CN Medium" panose="020B0600000000000000" pitchFamily="34" charset="-122"/>
              </a:rPr>
              <a:t>0</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5" name="矩形 14"/>
          <p:cNvSpPr/>
          <p:nvPr/>
        </p:nvSpPr>
        <p:spPr>
          <a:xfrm>
            <a:off x="3253105" y="2679700"/>
            <a:ext cx="6040755" cy="1014730"/>
          </a:xfrm>
          <a:prstGeom prst="rect">
            <a:avLst/>
          </a:prstGeom>
          <a:ln>
            <a:noFill/>
          </a:ln>
        </p:spPr>
        <p:txBody>
          <a:bodyPr wrap="square">
            <a:spAutoFit/>
            <a:scene3d>
              <a:camera prst="orthographicFront"/>
              <a:lightRig rig="threePt" dir="t"/>
            </a:scene3d>
            <a:sp3d contourW="12700"/>
          </a:bodyPr>
          <a:lstStyle/>
          <a:p>
            <a:pPr algn="ctr" defTabSz="685800">
              <a:buSzPct val="80000"/>
            </a:pPr>
            <a:r>
              <a:rPr kumimoji="0" lang="zh-CN" altLang="en-US" sz="6000" b="1" i="0" u="none" strike="noStrike" kern="1200" cap="none" spc="0" normalizeH="0" baseline="0"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国家励志奖学金</a:t>
            </a:r>
            <a:endParaRPr kumimoji="0" lang="zh-CN" altLang="en-US" sz="6000" b="1" i="0" u="none" strike="noStrike" kern="1200" cap="none" spc="0" normalizeH="0" baseline="0"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国家励志奖学金</a:t>
            </a:r>
            <a:endPar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8792210" cy="428434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1</a:t>
            </a:r>
            <a:r>
              <a:rPr lang="zh-CN" altLang="en-US" sz="2400" b="1">
                <a:latin typeface="宋体" panose="02010600030101010101" pitchFamily="2" charset="-122"/>
                <a:ea typeface="宋体" panose="02010600030101010101" pitchFamily="2" charset="-122"/>
                <a:sym typeface="+mn-ea"/>
              </a:rPr>
              <a:t>．奖励对象：</a:t>
            </a:r>
            <a:r>
              <a:rPr lang="zh-CN" altLang="en-US" sz="2400" b="1">
                <a:solidFill>
                  <a:schemeClr val="tx1"/>
                </a:solidFill>
                <a:latin typeface="宋体" panose="02010600030101010101" pitchFamily="2" charset="-122"/>
                <a:ea typeface="宋体" panose="02010600030101010101" pitchFamily="2" charset="-122"/>
                <a:sym typeface="+mn-ea"/>
              </a:rPr>
              <a:t>纳入全国招生计划内的高校</a:t>
            </a:r>
            <a:r>
              <a:rPr lang="zh-CN" altLang="en-US" sz="2400" b="1">
                <a:solidFill>
                  <a:srgbClr val="FF0000"/>
                </a:solidFill>
                <a:latin typeface="宋体" panose="02010600030101010101" pitchFamily="2" charset="-122"/>
                <a:ea typeface="宋体" panose="02010600030101010101" pitchFamily="2" charset="-122"/>
                <a:sym typeface="+mn-ea"/>
              </a:rPr>
              <a:t>全日制本专科（含高职、第二学士学位）</a:t>
            </a:r>
            <a:r>
              <a:rPr lang="zh-CN" altLang="en-US" sz="2400" b="1">
                <a:solidFill>
                  <a:schemeClr val="tx1"/>
                </a:solidFill>
                <a:latin typeface="宋体" panose="02010600030101010101" pitchFamily="2" charset="-122"/>
                <a:ea typeface="宋体" panose="02010600030101010101" pitchFamily="2" charset="-122"/>
                <a:sym typeface="+mn-ea"/>
              </a:rPr>
              <a:t>学生中</a:t>
            </a:r>
            <a:r>
              <a:rPr lang="zh-CN" altLang="en-US" sz="2400" b="1">
                <a:solidFill>
                  <a:srgbClr val="FF0000"/>
                </a:solidFill>
                <a:latin typeface="宋体" panose="02010600030101010101" pitchFamily="2" charset="-122"/>
                <a:ea typeface="宋体" panose="02010600030101010101" pitchFamily="2" charset="-122"/>
                <a:sym typeface="+mn-ea"/>
              </a:rPr>
              <a:t>品学兼优的家庭经济困难二年级以上（含二年级）</a:t>
            </a:r>
            <a:r>
              <a:rPr lang="zh-CN" altLang="en-US" sz="2400" b="1">
                <a:solidFill>
                  <a:schemeClr val="tx1"/>
                </a:solidFill>
                <a:latin typeface="宋体" panose="02010600030101010101" pitchFamily="2" charset="-122"/>
                <a:ea typeface="宋体" panose="02010600030101010101" pitchFamily="2" charset="-122"/>
                <a:sym typeface="+mn-ea"/>
              </a:rPr>
              <a:t>的学生。</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endParaRPr lang="zh-CN" altLang="en-US" sz="2400" b="1">
              <a:solidFill>
                <a:srgbClr val="FF0000"/>
              </a:solidFill>
              <a:latin typeface="宋体" panose="02010600030101010101" pitchFamily="2" charset="-122"/>
              <a:ea typeface="宋体" panose="02010600030101010101" pitchFamily="2" charset="-122"/>
            </a:endParaRPr>
          </a:p>
          <a:p>
            <a:pPr fontAlgn="auto">
              <a:lnSpc>
                <a:spcPct val="150000"/>
              </a:lnSpc>
            </a:pPr>
            <a:r>
              <a:rPr lang="en-US" altLang="zh-CN" sz="2400" b="1">
                <a:latin typeface="宋体" panose="02010600030101010101" pitchFamily="2" charset="-122"/>
                <a:ea typeface="宋体" panose="02010600030101010101" pitchFamily="2" charset="-122"/>
                <a:sym typeface="+mn-ea"/>
              </a:rPr>
              <a:t>2</a:t>
            </a:r>
            <a:r>
              <a:rPr lang="zh-CN" altLang="en-US" sz="2400" b="1">
                <a:latin typeface="宋体" panose="02010600030101010101" pitchFamily="2" charset="-122"/>
                <a:ea typeface="宋体" panose="02010600030101010101" pitchFamily="2" charset="-122"/>
                <a:sym typeface="+mn-ea"/>
              </a:rPr>
              <a:t>．奖励标准：</a:t>
            </a:r>
            <a:r>
              <a:rPr lang="zh-CN" altLang="en-US" sz="2400" b="1">
                <a:solidFill>
                  <a:srgbClr val="FF0000"/>
                </a:solidFill>
                <a:latin typeface="宋体" panose="02010600030101010101" pitchFamily="2" charset="-122"/>
                <a:ea typeface="宋体" panose="02010600030101010101" pitchFamily="2" charset="-122"/>
                <a:sym typeface="+mn-ea"/>
              </a:rPr>
              <a:t>每人每年</a:t>
            </a:r>
            <a:r>
              <a:rPr lang="en-US" altLang="zh-CN" sz="2400" b="1">
                <a:solidFill>
                  <a:srgbClr val="FF0000"/>
                </a:solidFill>
                <a:latin typeface="宋体" panose="02010600030101010101" pitchFamily="2" charset="-122"/>
                <a:ea typeface="宋体" panose="02010600030101010101" pitchFamily="2" charset="-122"/>
                <a:sym typeface="+mn-ea"/>
              </a:rPr>
              <a:t>5</a:t>
            </a:r>
            <a:r>
              <a:rPr lang="zh-CN" altLang="en-US" sz="2400" b="1">
                <a:solidFill>
                  <a:srgbClr val="FF0000"/>
                </a:solidFill>
                <a:latin typeface="宋体" panose="02010600030101010101" pitchFamily="2" charset="-122"/>
                <a:ea typeface="宋体" panose="02010600030101010101" pitchFamily="2" charset="-122"/>
                <a:sym typeface="+mn-ea"/>
              </a:rPr>
              <a:t>000元。</a:t>
            </a:r>
            <a:endParaRPr lang="zh-CN" altLang="en-US" sz="2000" b="1">
              <a:latin typeface="宋体" panose="02010600030101010101" pitchFamily="2" charset="-122"/>
              <a:ea typeface="宋体" panose="02010600030101010101" pitchFamily="2" charset="-122"/>
            </a:endParaRPr>
          </a:p>
          <a:p>
            <a:pPr marL="0" indent="0" fontAlgn="auto">
              <a:lnSpc>
                <a:spcPct val="150000"/>
              </a:lnSpc>
              <a:buNone/>
            </a:pPr>
            <a:endParaRPr lang="en-US" altLang="zh-CN" sz="2400" b="1">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国家励志奖学金</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944880" y="1238885"/>
            <a:ext cx="8792210" cy="4858385"/>
          </a:xfrm>
        </p:spPr>
        <p:txBody>
          <a:bodyPr>
            <a:noAutofit/>
          </a:bodyPr>
          <a:p>
            <a:pPr fontAlgn="auto">
              <a:lnSpc>
                <a:spcPct val="150000"/>
              </a:lnSpc>
            </a:pPr>
            <a:r>
              <a:rPr lang="en-US" altLang="zh-CN" sz="2400" b="1">
                <a:solidFill>
                  <a:schemeClr val="tx1"/>
                </a:solidFill>
                <a:latin typeface="宋体" panose="02010600030101010101" pitchFamily="2" charset="-122"/>
                <a:ea typeface="宋体" panose="02010600030101010101" pitchFamily="2" charset="-122"/>
              </a:rPr>
              <a:t>3.基本申请条件：</a:t>
            </a:r>
            <a:endParaRPr lang="en-US" altLang="zh-CN" sz="2400" b="1">
              <a:solidFill>
                <a:srgbClr val="FF0000"/>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1</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具有</a:t>
            </a:r>
            <a:r>
              <a:rPr lang="en-US" altLang="zh-CN" sz="2400" b="1">
                <a:solidFill>
                  <a:srgbClr val="FF0000"/>
                </a:solidFill>
                <a:latin typeface="宋体" panose="02010600030101010101" pitchFamily="2" charset="-122"/>
                <a:ea typeface="宋体" panose="02010600030101010101" pitchFamily="2" charset="-122"/>
              </a:rPr>
              <a:t>中华人民共和国国籍</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2</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热爱社会主义祖国，拥护中国共产党的领导</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3</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遵守宪法和法律，遵守学校规章制度</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4</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诚实守信，道德品质优良；</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5</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在校期间学习成绩优秀；</a:t>
            </a:r>
            <a:endParaRPr lang="en-US" altLang="zh-CN"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6</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家庭经济困难</a:t>
            </a:r>
            <a:r>
              <a:rPr lang="en-US" altLang="zh-CN" sz="2400" b="1">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生活俭朴</a:t>
            </a:r>
            <a:r>
              <a:rPr lang="en-US" altLang="zh-CN" sz="2400" b="1">
                <a:latin typeface="宋体" panose="02010600030101010101" pitchFamily="2" charset="-122"/>
                <a:ea typeface="宋体" panose="02010600030101010101" pitchFamily="2" charset="-122"/>
              </a:rPr>
              <a:t>。</a:t>
            </a:r>
            <a:endParaRPr lang="en-US" altLang="zh-CN" sz="2400" b="1">
              <a:latin typeface="宋体" panose="02010600030101010101" pitchFamily="2" charset="-122"/>
              <a:ea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国家励志奖学金</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925195" y="1095375"/>
            <a:ext cx="9185275" cy="5441950"/>
          </a:xfrm>
        </p:spPr>
        <p:txBody>
          <a:bodyPr>
            <a:noAutofit/>
          </a:bodyPr>
          <a:p>
            <a:pPr fontAlgn="auto">
              <a:lnSpc>
                <a:spcPct val="150000"/>
              </a:lnSpc>
            </a:pPr>
            <a:r>
              <a:rPr lang="en-US" altLang="zh-CN" sz="2400" b="1">
                <a:solidFill>
                  <a:schemeClr val="tx1"/>
                </a:solidFill>
                <a:latin typeface="宋体" panose="02010600030101010101" pitchFamily="2" charset="-122"/>
                <a:ea typeface="宋体" panose="02010600030101010101" pitchFamily="2" charset="-122"/>
              </a:rPr>
              <a:t>4.评审和发放：</a:t>
            </a:r>
            <a:endParaRPr lang="en-US" altLang="zh-CN" sz="2400" b="1">
              <a:solidFill>
                <a:srgbClr val="FF0000"/>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1</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每年9月30日前，</a:t>
            </a:r>
            <a:r>
              <a:rPr lang="en-US" altLang="zh-CN" sz="2400" b="1">
                <a:solidFill>
                  <a:schemeClr val="tx1"/>
                </a:solidFill>
                <a:latin typeface="宋体" panose="02010600030101010101" pitchFamily="2" charset="-122"/>
                <a:ea typeface="宋体" panose="02010600030101010101" pitchFamily="2" charset="-122"/>
              </a:rPr>
              <a:t>学生</a:t>
            </a:r>
            <a:r>
              <a:rPr lang="en-US" altLang="zh-CN" sz="2400" b="1">
                <a:solidFill>
                  <a:srgbClr val="FF0000"/>
                </a:solidFill>
                <a:latin typeface="宋体" panose="02010600030101010101" pitchFamily="2" charset="-122"/>
                <a:ea typeface="宋体" panose="02010600030101010101" pitchFamily="2" charset="-122"/>
              </a:rPr>
              <a:t>向学校</a:t>
            </a:r>
            <a:r>
              <a:rPr lang="en-US" altLang="zh-CN" sz="2400" b="1">
                <a:solidFill>
                  <a:schemeClr val="tx1"/>
                </a:solidFill>
                <a:latin typeface="宋体" panose="02010600030101010101" pitchFamily="2" charset="-122"/>
                <a:ea typeface="宋体" panose="02010600030101010101" pitchFamily="2" charset="-122"/>
              </a:rPr>
              <a:t>提出申请，递交</a:t>
            </a:r>
            <a:r>
              <a:rPr lang="en-US" altLang="zh-CN" sz="2400" b="1">
                <a:solidFill>
                  <a:srgbClr val="FF0000"/>
                </a:solidFill>
                <a:latin typeface="宋体" panose="02010600030101010101" pitchFamily="2" charset="-122"/>
                <a:ea typeface="宋体" panose="02010600030101010101" pitchFamily="2" charset="-122"/>
              </a:rPr>
              <a:t>国家励志奖学金申请表</a:t>
            </a:r>
            <a:r>
              <a:rPr lang="en-US" altLang="zh-CN" sz="2400" b="1">
                <a:latin typeface="宋体" panose="02010600030101010101" pitchFamily="2" charset="-122"/>
                <a:ea typeface="宋体" panose="02010600030101010101" pitchFamily="2" charset="-122"/>
              </a:rPr>
              <a:t>。</a:t>
            </a:r>
            <a:endParaRPr lang="en-US" altLang="zh-CN"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2</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经学校领导集体研究通过后，在</a:t>
            </a:r>
            <a:r>
              <a:rPr lang="en-US" altLang="zh-CN" sz="2400" b="1">
                <a:solidFill>
                  <a:srgbClr val="FF0000"/>
                </a:solidFill>
                <a:latin typeface="宋体" panose="02010600030101010101" pitchFamily="2" charset="-122"/>
                <a:ea typeface="宋体" panose="02010600030101010101" pitchFamily="2" charset="-122"/>
              </a:rPr>
              <a:t>校内进行不少于5个工作日的公示</a:t>
            </a:r>
            <a:r>
              <a:rPr lang="en-US" altLang="zh-CN" sz="2400" b="1">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学校</a:t>
            </a:r>
            <a:r>
              <a:rPr lang="en-US" altLang="zh-CN" sz="2400" b="1">
                <a:solidFill>
                  <a:srgbClr val="FF0000"/>
                </a:solidFill>
                <a:latin typeface="宋体" panose="02010600030101010101" pitchFamily="2" charset="-122"/>
                <a:ea typeface="宋体" panose="02010600030101010101" pitchFamily="2" charset="-122"/>
              </a:rPr>
              <a:t>于10月31日前</a:t>
            </a:r>
            <a:r>
              <a:rPr lang="en-US" altLang="zh-CN" sz="2400" b="1">
                <a:solidFill>
                  <a:schemeClr val="tx1"/>
                </a:solidFill>
                <a:latin typeface="宋体" panose="02010600030101010101" pitchFamily="2" charset="-122"/>
                <a:ea typeface="宋体" panose="02010600030101010101" pitchFamily="2" charset="-122"/>
              </a:rPr>
              <a:t>完成评审，公示无异议后，每年10月31日前，各高校将评审结果逐级</a:t>
            </a:r>
            <a:r>
              <a:rPr lang="en-US" altLang="zh-CN" sz="2400" b="1">
                <a:solidFill>
                  <a:srgbClr val="FF0000"/>
                </a:solidFill>
                <a:latin typeface="宋体" panose="02010600030101010101" pitchFamily="2" charset="-122"/>
                <a:ea typeface="宋体" panose="02010600030101010101" pitchFamily="2" charset="-122"/>
              </a:rPr>
              <a:t>报至自治区学生资助管理中心。</a:t>
            </a:r>
            <a:endParaRPr lang="en-US" altLang="zh-CN"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3</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自治区学生资助管理中心</a:t>
            </a:r>
            <a:r>
              <a:rPr lang="en-US" altLang="zh-CN" sz="2400" b="1">
                <a:solidFill>
                  <a:srgbClr val="FF0000"/>
                </a:solidFill>
                <a:latin typeface="宋体" panose="02010600030101010101" pitchFamily="2" charset="-122"/>
                <a:ea typeface="宋体" panose="02010600030101010101" pitchFamily="2" charset="-122"/>
              </a:rPr>
              <a:t>于11月15日前批复</a:t>
            </a:r>
            <a:r>
              <a:rPr lang="en-US" altLang="zh-CN" sz="2400" b="1">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高校</a:t>
            </a:r>
            <a:r>
              <a:rPr lang="en-US" altLang="zh-CN" sz="2400" b="1">
                <a:solidFill>
                  <a:srgbClr val="FF0000"/>
                </a:solidFill>
                <a:latin typeface="宋体" panose="02010600030101010101" pitchFamily="2" charset="-122"/>
                <a:ea typeface="宋体" panose="02010600030101010101" pitchFamily="2" charset="-122"/>
              </a:rPr>
              <a:t>于每年12月31日前</a:t>
            </a:r>
            <a:r>
              <a:rPr lang="en-US" altLang="zh-CN" sz="2400" b="1">
                <a:solidFill>
                  <a:schemeClr val="tx1"/>
                </a:solidFill>
                <a:latin typeface="宋体" panose="02010600030101010101" pitchFamily="2" charset="-122"/>
                <a:ea typeface="宋体" panose="02010600030101010101" pitchFamily="2" charset="-122"/>
              </a:rPr>
              <a:t>将国家励志奖学金</a:t>
            </a:r>
            <a:r>
              <a:rPr lang="en-US" altLang="zh-CN" sz="2400" b="1">
                <a:solidFill>
                  <a:srgbClr val="FF0000"/>
                </a:solidFill>
                <a:latin typeface="宋体" panose="02010600030101010101" pitchFamily="2" charset="-122"/>
                <a:ea typeface="宋体" panose="02010600030101010101" pitchFamily="2" charset="-122"/>
              </a:rPr>
              <a:t>通过学生个人银行卡一次性发放给获奖学生</a:t>
            </a:r>
            <a:r>
              <a:rPr lang="en-US" altLang="zh-CN" sz="2400" b="1">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并记入学生的学籍档案</a:t>
            </a:r>
            <a:r>
              <a:rPr lang="en-US" altLang="zh-CN" sz="2400" b="1">
                <a:latin typeface="宋体" panose="02010600030101010101" pitchFamily="2" charset="-122"/>
                <a:ea typeface="宋体" panose="02010600030101010101" pitchFamily="2" charset="-122"/>
              </a:rPr>
              <a:t>。</a:t>
            </a:r>
            <a:r>
              <a:rPr lang="en-US" altLang="zh-CN" sz="2400">
                <a:latin typeface="宋体" panose="02010600030101010101" pitchFamily="2" charset="-122"/>
                <a:ea typeface="宋体" panose="02010600030101010101" pitchFamily="2" charset="-122"/>
              </a:rPr>
              <a:t>  </a:t>
            </a:r>
            <a:endParaRPr lang="en-US" altLang="zh-CN" sz="2400">
              <a:latin typeface="宋体" panose="02010600030101010101" pitchFamily="2" charset="-122"/>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国家励志奖学金</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77545" y="1238885"/>
            <a:ext cx="8792210" cy="4284345"/>
          </a:xfrm>
        </p:spPr>
        <p:txBody>
          <a:bodyPr>
            <a:noAutofit/>
          </a:bodyPr>
          <a:p>
            <a:pPr fontAlgn="auto">
              <a:lnSpc>
                <a:spcPct val="150000"/>
              </a:lnSpc>
            </a:pPr>
            <a:r>
              <a:rPr lang="en-US" altLang="zh-CN" sz="2800" b="1">
                <a:latin typeface="宋体" panose="02010600030101010101" pitchFamily="2" charset="-122"/>
                <a:ea typeface="宋体" panose="02010600030101010101" pitchFamily="2" charset="-122"/>
                <a:sym typeface="+mn-ea"/>
              </a:rPr>
              <a:t>5</a:t>
            </a:r>
            <a:r>
              <a:rPr lang="zh-CN" altLang="en-US" sz="2800" b="1">
                <a:latin typeface="宋体" panose="02010600030101010101" pitchFamily="2" charset="-122"/>
                <a:ea typeface="宋体" panose="02010600030101010101" pitchFamily="2" charset="-122"/>
                <a:sym typeface="+mn-ea"/>
              </a:rPr>
              <a:t>．相关事项：</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1</a:t>
            </a:r>
            <a:r>
              <a:rPr lang="zh-CN" altLang="en-US" sz="2400" b="1">
                <a:latin typeface="宋体" panose="02010600030101010101" pitchFamily="2" charset="-122"/>
                <a:ea typeface="宋体" panose="02010600030101010101" pitchFamily="2" charset="-122"/>
              </a:rPr>
              <a:t>）</a:t>
            </a:r>
            <a:r>
              <a:rPr lang="zh-CN" altLang="en-US" sz="2400" b="1">
                <a:solidFill>
                  <a:srgbClr val="FF0000"/>
                </a:solidFill>
                <a:latin typeface="宋体" panose="02010600030101010101" pitchFamily="2" charset="-122"/>
                <a:ea typeface="宋体" panose="02010600030101010101" pitchFamily="2" charset="-122"/>
              </a:rPr>
              <a:t>同一学年内</a:t>
            </a:r>
            <a:r>
              <a:rPr lang="zh-CN" altLang="en-US" sz="2400" b="1">
                <a:latin typeface="宋体" panose="02010600030101010101" pitchFamily="2" charset="-122"/>
                <a:ea typeface="宋体" panose="02010600030101010101" pitchFamily="2" charset="-122"/>
              </a:rPr>
              <a:t>，</a:t>
            </a:r>
            <a:r>
              <a:rPr lang="zh-CN" altLang="en-US" sz="2400" b="1">
                <a:solidFill>
                  <a:schemeClr val="tx1"/>
                </a:solidFill>
                <a:latin typeface="宋体" panose="02010600030101010101" pitchFamily="2" charset="-122"/>
                <a:ea typeface="宋体" panose="02010600030101010101" pitchFamily="2" charset="-122"/>
              </a:rPr>
              <a:t>获得国家励志奖学金的家庭经济困难学生</a:t>
            </a:r>
            <a:r>
              <a:rPr lang="zh-CN" altLang="en-US" sz="2400" b="1">
                <a:solidFill>
                  <a:srgbClr val="FF0000"/>
                </a:solidFill>
                <a:latin typeface="宋体" panose="02010600030101010101" pitchFamily="2" charset="-122"/>
                <a:ea typeface="宋体" panose="02010600030101010101" pitchFamily="2" charset="-122"/>
              </a:rPr>
              <a:t>可以</a:t>
            </a:r>
            <a:r>
              <a:rPr lang="zh-CN" altLang="en-US" sz="2400" b="1">
                <a:solidFill>
                  <a:schemeClr val="tx1"/>
                </a:solidFill>
                <a:latin typeface="宋体" panose="02010600030101010101" pitchFamily="2" charset="-122"/>
                <a:ea typeface="宋体" panose="02010600030101010101" pitchFamily="2" charset="-122"/>
              </a:rPr>
              <a:t>同时申请并</a:t>
            </a:r>
            <a:r>
              <a:rPr lang="zh-CN" altLang="en-US" sz="2400" b="1">
                <a:solidFill>
                  <a:srgbClr val="FF0000"/>
                </a:solidFill>
                <a:latin typeface="宋体" panose="02010600030101010101" pitchFamily="2" charset="-122"/>
                <a:ea typeface="宋体" panose="02010600030101010101" pitchFamily="2" charset="-122"/>
              </a:rPr>
              <a:t>获得国家助学金。</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2</a:t>
            </a:r>
            <a:r>
              <a:rPr lang="zh-CN" altLang="en-US" sz="2400" b="1">
                <a:latin typeface="宋体" panose="02010600030101010101" pitchFamily="2" charset="-122"/>
                <a:ea typeface="宋体" panose="02010600030101010101" pitchFamily="2" charset="-122"/>
              </a:rPr>
              <a:t>）</a:t>
            </a:r>
            <a:r>
              <a:rPr lang="zh-CN" altLang="en-US" sz="2400" b="1">
                <a:solidFill>
                  <a:srgbClr val="FF0000"/>
                </a:solidFill>
                <a:latin typeface="宋体" panose="02010600030101010101" pitchFamily="2" charset="-122"/>
                <a:ea typeface="宋体" panose="02010600030101010101" pitchFamily="2" charset="-122"/>
              </a:rPr>
              <a:t>同一学年内</a:t>
            </a:r>
            <a:r>
              <a:rPr lang="zh-CN" altLang="en-US" sz="2400" b="1">
                <a:latin typeface="宋体" panose="02010600030101010101" pitchFamily="2" charset="-122"/>
                <a:ea typeface="宋体" panose="02010600030101010101" pitchFamily="2" charset="-122"/>
              </a:rPr>
              <a:t>，</a:t>
            </a:r>
            <a:r>
              <a:rPr lang="zh-CN" altLang="en-US" sz="2400" b="1">
                <a:solidFill>
                  <a:schemeClr val="tx1"/>
                </a:solidFill>
                <a:latin typeface="宋体" panose="02010600030101010101" pitchFamily="2" charset="-122"/>
                <a:ea typeface="宋体" panose="02010600030101010101" pitchFamily="2" charset="-122"/>
              </a:rPr>
              <a:t>获得国家</a:t>
            </a:r>
            <a:r>
              <a:rPr lang="zh-CN" altLang="en-US" sz="2400" b="1">
                <a:solidFill>
                  <a:schemeClr val="tx1"/>
                </a:solidFill>
                <a:latin typeface="宋体" panose="02010600030101010101" pitchFamily="2" charset="-122"/>
                <a:ea typeface="宋体" panose="02010600030101010101" pitchFamily="2" charset="-122"/>
                <a:sym typeface="+mn-ea"/>
              </a:rPr>
              <a:t>励志</a:t>
            </a:r>
            <a:r>
              <a:rPr lang="zh-CN" altLang="en-US" sz="2400" b="1">
                <a:solidFill>
                  <a:schemeClr val="tx1"/>
                </a:solidFill>
                <a:latin typeface="宋体" panose="02010600030101010101" pitchFamily="2" charset="-122"/>
                <a:ea typeface="宋体" panose="02010600030101010101" pitchFamily="2" charset="-122"/>
              </a:rPr>
              <a:t>奖学金的学生</a:t>
            </a:r>
            <a:r>
              <a:rPr lang="zh-CN" altLang="en-US" sz="2400" b="1">
                <a:solidFill>
                  <a:srgbClr val="FF0000"/>
                </a:solidFill>
                <a:latin typeface="宋体" panose="02010600030101010101" pitchFamily="2" charset="-122"/>
                <a:ea typeface="宋体" panose="02010600030101010101" pitchFamily="2" charset="-122"/>
              </a:rPr>
              <a:t>不能</a:t>
            </a:r>
            <a:r>
              <a:rPr lang="zh-CN" altLang="en-US" sz="2400" b="1">
                <a:solidFill>
                  <a:schemeClr val="tx1"/>
                </a:solidFill>
                <a:latin typeface="宋体" panose="02010600030101010101" pitchFamily="2" charset="-122"/>
                <a:ea typeface="宋体" panose="02010600030101010101" pitchFamily="2" charset="-122"/>
              </a:rPr>
              <a:t>同时</a:t>
            </a:r>
            <a:r>
              <a:rPr lang="zh-CN" altLang="en-US" sz="2400" b="1">
                <a:solidFill>
                  <a:srgbClr val="FF0000"/>
                </a:solidFill>
                <a:latin typeface="宋体" panose="02010600030101010101" pitchFamily="2" charset="-122"/>
                <a:ea typeface="宋体" panose="02010600030101010101" pitchFamily="2" charset="-122"/>
              </a:rPr>
              <a:t>获得国家奖学金或自治区人民政府奖学金</a:t>
            </a:r>
            <a:r>
              <a:rPr lang="zh-CN" altLang="en-US" sz="2400" b="1">
                <a:latin typeface="宋体" panose="02010600030101010101" pitchFamily="2" charset="-122"/>
                <a:ea typeface="宋体" panose="02010600030101010101" pitchFamily="2" charset="-122"/>
              </a:rPr>
              <a:t>。</a:t>
            </a:r>
            <a:endParaRPr lang="zh-CN" altLang="en-US" sz="2400" b="1">
              <a:latin typeface="宋体" panose="02010600030101010101" pitchFamily="2" charset="-122"/>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bwMode="auto">
          <a:xfrm>
            <a:off x="288833" y="1610446"/>
            <a:ext cx="1018301" cy="101830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cxnSp>
        <p:nvCxnSpPr>
          <p:cNvPr id="4" name="直接连接符 9"/>
          <p:cNvCxnSpPr>
            <a:stCxn id="3" idx="7"/>
          </p:cNvCxnSpPr>
          <p:nvPr/>
        </p:nvCxnSpPr>
        <p:spPr>
          <a:xfrm flipV="1">
            <a:off x="1158008" y="687801"/>
            <a:ext cx="1168169" cy="107177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10"/>
          <p:cNvCxnSpPr/>
          <p:nvPr/>
        </p:nvCxnSpPr>
        <p:spPr>
          <a:xfrm>
            <a:off x="6821019" y="3371285"/>
            <a:ext cx="997353" cy="89910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11"/>
          <p:cNvCxnSpPr/>
          <p:nvPr/>
        </p:nvCxnSpPr>
        <p:spPr>
          <a:xfrm flipV="1">
            <a:off x="8812017" y="3395385"/>
            <a:ext cx="995498" cy="900954"/>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椭圆 6"/>
          <p:cNvSpPr/>
          <p:nvPr/>
        </p:nvSpPr>
        <p:spPr bwMode="auto">
          <a:xfrm>
            <a:off x="330097" y="4270144"/>
            <a:ext cx="1054821" cy="10548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sp>
        <p:nvSpPr>
          <p:cNvPr id="8" name="椭圆 7"/>
          <p:cNvSpPr/>
          <p:nvPr/>
        </p:nvSpPr>
        <p:spPr bwMode="auto">
          <a:xfrm>
            <a:off x="304688" y="2899747"/>
            <a:ext cx="1015891" cy="10158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sp>
        <p:nvSpPr>
          <p:cNvPr id="10" name="文本框 9"/>
          <p:cNvSpPr txBox="1"/>
          <p:nvPr/>
        </p:nvSpPr>
        <p:spPr>
          <a:xfrm>
            <a:off x="489383" y="3084999"/>
            <a:ext cx="736099" cy="646331"/>
          </a:xfrm>
          <a:prstGeom prst="rect">
            <a:avLst/>
          </a:prstGeom>
          <a:noFill/>
        </p:spPr>
        <p:txBody>
          <a:bodyPr wrap="none" rtlCol="0">
            <a:spAutoFit/>
          </a:bodyPr>
          <a:lstStyle/>
          <a:p>
            <a:r>
              <a:rPr lang="en-US" altLang="zh-CN" sz="3600" b="1" dirty="0">
                <a:solidFill>
                  <a:schemeClr val="bg1"/>
                </a:solidFill>
                <a:latin typeface="思源黑体 CN Medium" panose="020B0600000000000000" pitchFamily="34" charset="-122"/>
                <a:ea typeface="思源黑体 CN Medium" panose="020B0600000000000000" pitchFamily="34" charset="-122"/>
              </a:rPr>
              <a:t>02</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1" name="文本框 10"/>
          <p:cNvSpPr txBox="1"/>
          <p:nvPr/>
        </p:nvSpPr>
        <p:spPr>
          <a:xfrm>
            <a:off x="514202" y="1810824"/>
            <a:ext cx="643890" cy="645160"/>
          </a:xfrm>
          <a:prstGeom prst="rect">
            <a:avLst/>
          </a:prstGeom>
          <a:noFill/>
        </p:spPr>
        <p:txBody>
          <a:bodyPr wrap="none" rtlCol="0">
            <a:spAutoFit/>
          </a:bodyPr>
          <a:lstStyle/>
          <a:p>
            <a:r>
              <a:rPr lang="en-US" altLang="zh-CN" sz="3600" b="1" dirty="0">
                <a:solidFill>
                  <a:schemeClr val="bg1"/>
                </a:solidFill>
                <a:latin typeface="思源黑体 CN Medium" panose="020B0600000000000000" pitchFamily="34" charset="-122"/>
                <a:ea typeface="思源黑体 CN Medium" panose="020B0600000000000000" pitchFamily="34" charset="-122"/>
              </a:rPr>
              <a:t>01</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2" name="文本框 11"/>
          <p:cNvSpPr txBox="1"/>
          <p:nvPr/>
        </p:nvSpPr>
        <p:spPr>
          <a:xfrm>
            <a:off x="553601" y="4474012"/>
            <a:ext cx="736099" cy="646331"/>
          </a:xfrm>
          <a:prstGeom prst="rect">
            <a:avLst/>
          </a:prstGeom>
          <a:noFill/>
        </p:spPr>
        <p:txBody>
          <a:bodyPr wrap="none" rtlCol="0">
            <a:spAutoFit/>
          </a:bodyPr>
          <a:lstStyle/>
          <a:p>
            <a:r>
              <a:rPr lang="en-US" altLang="zh-CN" sz="3600" b="1" dirty="0">
                <a:solidFill>
                  <a:schemeClr val="bg1"/>
                </a:solidFill>
                <a:latin typeface="思源黑体 CN Medium" panose="020B0600000000000000" pitchFamily="34" charset="-122"/>
                <a:ea typeface="思源黑体 CN Medium" panose="020B0600000000000000" pitchFamily="34" charset="-122"/>
              </a:rPr>
              <a:t>03</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3" name="文本框 12"/>
          <p:cNvSpPr txBox="1"/>
          <p:nvPr/>
        </p:nvSpPr>
        <p:spPr>
          <a:xfrm>
            <a:off x="9807515" y="2900070"/>
            <a:ext cx="413385" cy="645160"/>
          </a:xfrm>
          <a:prstGeom prst="rect">
            <a:avLst/>
          </a:prstGeom>
          <a:noFill/>
        </p:spPr>
        <p:txBody>
          <a:bodyPr wrap="none" rtlCol="0">
            <a:spAutoFit/>
          </a:bodyPr>
          <a:lstStyle/>
          <a:p>
            <a:r>
              <a:rPr lang="en-US" altLang="zh-CN" sz="3600" b="1" dirty="0">
                <a:solidFill>
                  <a:schemeClr val="bg1"/>
                </a:solidFill>
                <a:latin typeface="思源黑体 CN Medium" panose="020B0600000000000000" pitchFamily="34" charset="-122"/>
                <a:ea typeface="思源黑体 CN Medium" panose="020B0600000000000000" pitchFamily="34" charset="-122"/>
              </a:rPr>
              <a:t>0</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5" name="矩形 14"/>
          <p:cNvSpPr/>
          <p:nvPr/>
        </p:nvSpPr>
        <p:spPr>
          <a:xfrm>
            <a:off x="1508760" y="1811020"/>
            <a:ext cx="2206625" cy="460375"/>
          </a:xfrm>
          <a:prstGeom prst="rect">
            <a:avLst/>
          </a:prstGeom>
          <a:ln>
            <a:noFill/>
          </a:ln>
        </p:spPr>
        <p:txBody>
          <a:bodyPr wrap="square">
            <a:spAutoFit/>
            <a:scene3d>
              <a:camera prst="orthographicFront"/>
              <a:lightRig rig="threePt" dir="t"/>
            </a:scene3d>
            <a:sp3d contourW="12700"/>
          </a:bodyPr>
          <a:lstStyle/>
          <a:p>
            <a:pPr algn="ctr" defTabSz="685800">
              <a:buSzPct val="80000"/>
            </a:pPr>
            <a:r>
              <a:rPr kumimoji="0" lang="zh-CN" altLang="en-US" sz="2400" b="1" i="0" u="none" strike="noStrike" kern="1200" cap="none" spc="0" normalizeH="0" baseline="0" noProof="0" dirty="0">
                <a:ln>
                  <a:noFill/>
                </a:ln>
                <a:solidFill>
                  <a:schemeClr val="tx1">
                    <a:lumMod val="65000"/>
                    <a:lumOff val="35000"/>
                  </a:schemeClr>
                </a:solidFill>
                <a:effectLst/>
                <a:uLnTx/>
                <a:uFillTx/>
                <a:latin typeface="黑体" panose="02010609060101010101" charset="-122"/>
                <a:ea typeface="黑体" panose="02010609060101010101" charset="-122"/>
                <a:sym typeface="Arial" panose="020B0604020202020204" pitchFamily="34" charset="0"/>
              </a:rPr>
              <a:t>国家助学贷款</a:t>
            </a:r>
            <a:endParaRPr kumimoji="0" lang="zh-CN" altLang="en-US" sz="2400" b="1" i="0" u="none" strike="noStrike" kern="1200" cap="none" spc="0" normalizeH="0" baseline="0" noProof="0" dirty="0">
              <a:ln>
                <a:noFill/>
              </a:ln>
              <a:solidFill>
                <a:schemeClr val="tx1">
                  <a:lumMod val="65000"/>
                  <a:lumOff val="35000"/>
                </a:schemeClr>
              </a:solidFill>
              <a:effectLst/>
              <a:uLnTx/>
              <a:uFillTx/>
              <a:latin typeface="黑体" panose="02010609060101010101" charset="-122"/>
              <a:ea typeface="黑体" panose="02010609060101010101" charset="-122"/>
              <a:sym typeface="Arial" panose="020B0604020202020204" pitchFamily="34" charset="0"/>
            </a:endParaRPr>
          </a:p>
        </p:txBody>
      </p:sp>
      <p:sp>
        <p:nvSpPr>
          <p:cNvPr id="17" name="矩形 16"/>
          <p:cNvSpPr/>
          <p:nvPr/>
        </p:nvSpPr>
        <p:spPr>
          <a:xfrm rot="10800000" flipV="1">
            <a:off x="1508760" y="3084830"/>
            <a:ext cx="1985010" cy="460375"/>
          </a:xfrm>
          <a:prstGeom prst="rect">
            <a:avLst/>
          </a:prstGeom>
          <a:ln>
            <a:noFill/>
          </a:ln>
        </p:spPr>
        <p:txBody>
          <a:bodyPr wrap="square">
            <a:spAutoFit/>
            <a:scene3d>
              <a:camera prst="orthographicFront"/>
              <a:lightRig rig="threePt" dir="t"/>
            </a:scene3d>
            <a:sp3d contourW="12700"/>
          </a:bodyPr>
          <a:lstStyle/>
          <a:p>
            <a:pPr algn="ctr" defTabSz="685800">
              <a:buSzPct val="80000"/>
            </a:pPr>
            <a:r>
              <a:rPr kumimoji="0" lang="zh-CN" altLang="en-US" sz="2400" b="1" i="0" u="none" strike="noStrike" kern="1200" cap="none" spc="0" normalizeH="0" baseline="0" noProof="0" dirty="0">
                <a:ln>
                  <a:noFill/>
                </a:ln>
                <a:solidFill>
                  <a:schemeClr val="tx1">
                    <a:lumMod val="65000"/>
                    <a:lumOff val="35000"/>
                  </a:schemeClr>
                </a:solidFill>
                <a:effectLst/>
                <a:uLnTx/>
                <a:uFillTx/>
                <a:latin typeface="黑体" panose="02010609060101010101" charset="-122"/>
                <a:ea typeface="黑体" panose="02010609060101010101" charset="-122"/>
                <a:sym typeface="Arial" panose="020B0604020202020204" pitchFamily="34" charset="0"/>
              </a:rPr>
              <a:t>国家奖学金</a:t>
            </a:r>
            <a:endParaRPr kumimoji="0" sz="2400" b="0" i="0" u="none" strike="noStrike" kern="1200" cap="none" spc="0" normalizeH="0" baseline="0" noProof="0" dirty="0">
              <a:ln>
                <a:noFill/>
              </a:ln>
              <a:solidFill>
                <a:schemeClr val="tx1">
                  <a:lumMod val="65000"/>
                  <a:lumOff val="35000"/>
                </a:schemeClr>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
        <p:nvSpPr>
          <p:cNvPr id="19" name="矩形 18"/>
          <p:cNvSpPr/>
          <p:nvPr/>
        </p:nvSpPr>
        <p:spPr>
          <a:xfrm>
            <a:off x="1626235" y="4567555"/>
            <a:ext cx="3950970" cy="460375"/>
          </a:xfrm>
          <a:prstGeom prst="rect">
            <a:avLst/>
          </a:prstGeom>
          <a:ln>
            <a:noFill/>
          </a:ln>
        </p:spPr>
        <p:txBody>
          <a:bodyPr wrap="square">
            <a:spAutoFit/>
            <a:scene3d>
              <a:camera prst="orthographicFront"/>
              <a:lightRig rig="threePt" dir="t"/>
            </a:scene3d>
            <a:sp3d contourW="12700"/>
          </a:bodyPr>
          <a:lstStyle/>
          <a:p>
            <a:pPr defTabSz="685800" fontAlgn="base">
              <a:buSzPct val="80000"/>
            </a:pPr>
            <a:r>
              <a:rPr kumimoji="0" lang="zh-CN" altLang="en-US" sz="2400" b="1" i="0" u="none" strike="noStrike" kern="1200" cap="none" spc="0" normalizeH="0" baseline="0" noProof="0" dirty="0">
                <a:ln>
                  <a:noFill/>
                </a:ln>
                <a:solidFill>
                  <a:schemeClr val="tx1">
                    <a:lumMod val="65000"/>
                    <a:lumOff val="35000"/>
                  </a:schemeClr>
                </a:solidFill>
                <a:effectLst/>
                <a:uLnTx/>
                <a:uFillTx/>
                <a:latin typeface="黑体" panose="02010609060101010101" charset="-122"/>
                <a:ea typeface="黑体" panose="02010609060101010101" charset="-122"/>
                <a:sym typeface="Arial" panose="020B0604020202020204" pitchFamily="34" charset="0"/>
              </a:rPr>
              <a:t>国家励志奖学金</a:t>
            </a:r>
            <a:endParaRPr kumimoji="0" sz="2400" b="0" i="0" u="none" strike="noStrike" kern="1200" cap="none" spc="0" normalizeH="0" baseline="0" noProof="0" dirty="0">
              <a:ln>
                <a:noFill/>
              </a:ln>
              <a:solidFill>
                <a:schemeClr val="tx1">
                  <a:lumMod val="65000"/>
                  <a:lumOff val="35000"/>
                </a:schemeClr>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
        <p:nvSpPr>
          <p:cNvPr id="22" name="矩形 21"/>
          <p:cNvSpPr/>
          <p:nvPr/>
        </p:nvSpPr>
        <p:spPr>
          <a:xfrm>
            <a:off x="3113944" y="791755"/>
            <a:ext cx="3179404" cy="615553"/>
          </a:xfrm>
          <a:prstGeom prst="rect">
            <a:avLst/>
          </a:prstGeom>
        </p:spPr>
        <p:txBody>
          <a:bodyPr wrap="square" lIns="0" tIns="0" rIns="0" bIns="0">
            <a:spAutoFit/>
          </a:bodyPr>
          <a:lstStyle/>
          <a:p>
            <a:pPr marL="0" marR="0" lvl="0" indent="0" defTabSz="866775" rtl="0" eaLnBrk="1" fontAlgn="base" latinLnBrk="0" hangingPunct="1">
              <a:lnSpc>
                <a:spcPct val="100000"/>
              </a:lnSpc>
              <a:spcBef>
                <a:spcPct val="0"/>
              </a:spcBef>
              <a:spcAft>
                <a:spcPct val="0"/>
              </a:spcAft>
              <a:buClrTx/>
              <a:buSzTx/>
              <a:buFontTx/>
              <a:buNone/>
              <a:defRPr/>
            </a:pPr>
            <a:r>
              <a:rPr kumimoji="0" lang="en-US" altLang="zh-CN" sz="4000" b="0" i="0" u="none" strike="noStrike" kern="1200" cap="none" spc="0" normalizeH="0" baseline="0" noProof="0" dirty="0">
                <a:ln>
                  <a:noFill/>
                </a:ln>
                <a:solidFill>
                  <a:schemeClr val="accent2"/>
                </a:solidFill>
                <a:effectLst/>
                <a:uLnTx/>
                <a:uFillTx/>
                <a:latin typeface="Source Han Sans CN" panose="020B0500000000000000" pitchFamily="34" charset="-128"/>
                <a:ea typeface="Source Han Sans CN" panose="020B0500000000000000" pitchFamily="34" charset="-128"/>
                <a:cs typeface="Times New Roman" panose="02020603050405020304" pitchFamily="18" charset="0"/>
                <a:sym typeface="Arial" panose="020B0604020202020204" pitchFamily="34" charset="0"/>
              </a:rPr>
              <a:t>CONTENTS</a:t>
            </a:r>
            <a:endParaRPr kumimoji="0" lang="en-US" altLang="zh-CN" sz="4000" b="0" i="0" u="none" strike="noStrike" kern="1200" cap="none" spc="0" normalizeH="0" baseline="0" noProof="0" dirty="0">
              <a:ln>
                <a:noFill/>
              </a:ln>
              <a:solidFill>
                <a:schemeClr val="accent2"/>
              </a:solidFill>
              <a:effectLst/>
              <a:uLnTx/>
              <a:uFillTx/>
              <a:latin typeface="Source Han Sans CN" panose="020B0500000000000000" pitchFamily="34" charset="-128"/>
              <a:ea typeface="Source Han Sans CN" panose="020B0500000000000000" pitchFamily="34" charset="-128"/>
              <a:cs typeface="Times New Roman" panose="02020603050405020304" pitchFamily="18" charset="0"/>
              <a:sym typeface="Arial" panose="020B0604020202020204" pitchFamily="34" charset="0"/>
            </a:endParaRPr>
          </a:p>
        </p:txBody>
      </p:sp>
      <p:sp>
        <p:nvSpPr>
          <p:cNvPr id="23" name="矩形 22"/>
          <p:cNvSpPr/>
          <p:nvPr/>
        </p:nvSpPr>
        <p:spPr>
          <a:xfrm>
            <a:off x="3742477" y="37400"/>
            <a:ext cx="3274889" cy="830580"/>
          </a:xfrm>
          <a:prstGeom prst="rect">
            <a:avLst/>
          </a:prstGeom>
        </p:spPr>
        <p:txBody>
          <a:bodyPr wrap="square" lIns="0" tIns="0" rIns="0" bIns="0">
            <a:spAutoFit/>
          </a:bodyPr>
          <a:lstStyle/>
          <a:p>
            <a:pPr marL="0" marR="0" lvl="0" indent="0" defTabSz="866775" rtl="0" eaLnBrk="1" fontAlgn="base" latinLnBrk="0" hangingPunct="1">
              <a:lnSpc>
                <a:spcPct val="100000"/>
              </a:lnSpc>
              <a:spcBef>
                <a:spcPct val="0"/>
              </a:spcBef>
              <a:spcAft>
                <a:spcPct val="0"/>
              </a:spcAft>
              <a:buClrTx/>
              <a:buSzTx/>
              <a:buFontTx/>
              <a:buNone/>
              <a:defRPr/>
            </a:pPr>
            <a:r>
              <a:rPr kumimoji="0" lang="zh-CN" altLang="en-US" sz="5400" b="1" i="0" u="none" strike="noStrike" kern="1200" cap="none" spc="0" normalizeH="0" baseline="0" noProof="0" dirty="0">
                <a:ln>
                  <a:noFill/>
                </a:ln>
                <a:solidFill>
                  <a:schemeClr val="tx1"/>
                </a:solidFill>
                <a:effectLst/>
                <a:uLnTx/>
                <a:uFillTx/>
                <a:latin typeface="Source Han Sans CN" panose="020B0500000000000000" pitchFamily="34" charset="-128"/>
                <a:ea typeface="Source Han Sans CN" panose="020B0500000000000000" pitchFamily="34" charset="-128"/>
                <a:sym typeface="Arial" panose="020B0604020202020204" pitchFamily="34" charset="0"/>
              </a:rPr>
              <a:t>目 录</a:t>
            </a:r>
            <a:endParaRPr kumimoji="0" lang="zh-CN" altLang="en-US" sz="5400" b="1" i="0" u="none" strike="noStrike" kern="1200" cap="none" spc="0" normalizeH="0" baseline="0" noProof="0" dirty="0">
              <a:ln>
                <a:noFill/>
              </a:ln>
              <a:solidFill>
                <a:schemeClr val="tx1"/>
              </a:solidFill>
              <a:effectLst/>
              <a:uLnTx/>
              <a:uFillTx/>
              <a:latin typeface="Source Han Sans CN" panose="020B0500000000000000" pitchFamily="34" charset="-128"/>
              <a:ea typeface="Source Han Sans CN" panose="020B0500000000000000" pitchFamily="34" charset="-128"/>
              <a:sym typeface="Arial" panose="020B0604020202020204" pitchFamily="34" charset="0"/>
            </a:endParaRPr>
          </a:p>
        </p:txBody>
      </p:sp>
      <p:sp>
        <p:nvSpPr>
          <p:cNvPr id="2" name="椭圆 1"/>
          <p:cNvSpPr/>
          <p:nvPr/>
        </p:nvSpPr>
        <p:spPr bwMode="auto">
          <a:xfrm>
            <a:off x="361847" y="5540144"/>
            <a:ext cx="1054821" cy="10548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sp>
        <p:nvSpPr>
          <p:cNvPr id="9" name="文本框 8"/>
          <p:cNvSpPr txBox="1"/>
          <p:nvPr/>
        </p:nvSpPr>
        <p:spPr>
          <a:xfrm>
            <a:off x="556776" y="5782112"/>
            <a:ext cx="643890" cy="645160"/>
          </a:xfrm>
          <a:prstGeom prst="rect">
            <a:avLst/>
          </a:prstGeom>
          <a:noFill/>
        </p:spPr>
        <p:txBody>
          <a:bodyPr wrap="none" rtlCol="0">
            <a:spAutoFit/>
          </a:bodyPr>
          <a:p>
            <a:r>
              <a:rPr lang="en-US" altLang="zh-CN" sz="3600" b="1" dirty="0">
                <a:solidFill>
                  <a:schemeClr val="bg1"/>
                </a:solidFill>
                <a:latin typeface="思源黑体 CN Medium" panose="020B0600000000000000" pitchFamily="34" charset="-122"/>
                <a:ea typeface="思源黑体 CN Medium" panose="020B0600000000000000" pitchFamily="34" charset="-122"/>
              </a:rPr>
              <a:t>04</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4" name="矩形 13"/>
          <p:cNvSpPr/>
          <p:nvPr/>
        </p:nvSpPr>
        <p:spPr>
          <a:xfrm rot="10800000" flipV="1">
            <a:off x="1355090" y="5837555"/>
            <a:ext cx="2292350" cy="460375"/>
          </a:xfrm>
          <a:prstGeom prst="rect">
            <a:avLst/>
          </a:prstGeom>
          <a:ln>
            <a:noFill/>
          </a:ln>
        </p:spPr>
        <p:txBody>
          <a:bodyPr wrap="square">
            <a:spAutoFit/>
            <a:scene3d>
              <a:camera prst="orthographicFront"/>
              <a:lightRig rig="threePt" dir="t"/>
            </a:scene3d>
            <a:sp3d contourW="12700"/>
          </a:bodyPr>
          <a:p>
            <a:pPr algn="ctr" defTabSz="685800">
              <a:buSzPct val="80000"/>
            </a:pPr>
            <a:r>
              <a:rPr kumimoji="0" lang="zh-CN" altLang="en-US" sz="2400" b="1" i="0" u="none" strike="noStrike" kern="1200" cap="none" spc="0" normalizeH="0" baseline="0" noProof="0" dirty="0">
                <a:ln>
                  <a:noFill/>
                </a:ln>
                <a:solidFill>
                  <a:schemeClr val="tx1">
                    <a:lumMod val="65000"/>
                    <a:lumOff val="35000"/>
                  </a:schemeClr>
                </a:solidFill>
                <a:effectLst/>
                <a:uLnTx/>
                <a:uFillTx/>
                <a:latin typeface="黑体" panose="02010609060101010101" charset="-122"/>
                <a:ea typeface="黑体" panose="02010609060101010101" charset="-122"/>
                <a:sym typeface="Arial" panose="020B0604020202020204" pitchFamily="34" charset="0"/>
              </a:rPr>
              <a:t>国家助学金</a:t>
            </a:r>
            <a:endParaRPr kumimoji="0" sz="2400" b="0" i="0" u="none" strike="noStrike" kern="1200" cap="none" spc="0" normalizeH="0" baseline="0" noProof="0" dirty="0">
              <a:ln>
                <a:noFill/>
              </a:ln>
              <a:solidFill>
                <a:schemeClr val="tx1">
                  <a:lumMod val="65000"/>
                  <a:lumOff val="35000"/>
                </a:schemeClr>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
        <p:nvSpPr>
          <p:cNvPr id="26" name="椭圆 25"/>
          <p:cNvSpPr/>
          <p:nvPr/>
        </p:nvSpPr>
        <p:spPr bwMode="auto">
          <a:xfrm>
            <a:off x="4422683" y="1759671"/>
            <a:ext cx="1018301" cy="101830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sp>
        <p:nvSpPr>
          <p:cNvPr id="27" name="椭圆 26"/>
          <p:cNvSpPr/>
          <p:nvPr/>
        </p:nvSpPr>
        <p:spPr bwMode="auto">
          <a:xfrm>
            <a:off x="4463947" y="4247919"/>
            <a:ext cx="1054821" cy="10548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sp>
        <p:nvSpPr>
          <p:cNvPr id="28" name="椭圆 27"/>
          <p:cNvSpPr/>
          <p:nvPr/>
        </p:nvSpPr>
        <p:spPr bwMode="auto">
          <a:xfrm>
            <a:off x="4438538" y="2972772"/>
            <a:ext cx="1015891" cy="101589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sp>
        <p:nvSpPr>
          <p:cNvPr id="29" name="文本框 28"/>
          <p:cNvSpPr txBox="1"/>
          <p:nvPr/>
        </p:nvSpPr>
        <p:spPr>
          <a:xfrm>
            <a:off x="4623233" y="3158024"/>
            <a:ext cx="643890" cy="645160"/>
          </a:xfrm>
          <a:prstGeom prst="rect">
            <a:avLst/>
          </a:prstGeom>
          <a:noFill/>
        </p:spPr>
        <p:txBody>
          <a:bodyPr wrap="none" rtlCol="0">
            <a:spAutoFit/>
          </a:bodyPr>
          <a:p>
            <a:r>
              <a:rPr lang="en-US" altLang="zh-CN" sz="3600" b="1" dirty="0">
                <a:solidFill>
                  <a:schemeClr val="bg1"/>
                </a:solidFill>
                <a:latin typeface="思源黑体 CN Medium" panose="020B0600000000000000" pitchFamily="34" charset="-122"/>
                <a:ea typeface="思源黑体 CN Medium" panose="020B0600000000000000" pitchFamily="34" charset="-122"/>
              </a:rPr>
              <a:t>06</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30" name="文本框 29"/>
          <p:cNvSpPr txBox="1"/>
          <p:nvPr/>
        </p:nvSpPr>
        <p:spPr>
          <a:xfrm>
            <a:off x="4648052" y="1960049"/>
            <a:ext cx="643890" cy="645160"/>
          </a:xfrm>
          <a:prstGeom prst="rect">
            <a:avLst/>
          </a:prstGeom>
          <a:noFill/>
        </p:spPr>
        <p:txBody>
          <a:bodyPr wrap="none" rtlCol="0">
            <a:spAutoFit/>
          </a:bodyPr>
          <a:p>
            <a:r>
              <a:rPr lang="en-US" altLang="zh-CN" sz="3600" b="1" dirty="0">
                <a:solidFill>
                  <a:schemeClr val="bg1"/>
                </a:solidFill>
                <a:latin typeface="思源黑体 CN Medium" panose="020B0600000000000000" pitchFamily="34" charset="-122"/>
                <a:ea typeface="思源黑体 CN Medium" panose="020B0600000000000000" pitchFamily="34" charset="-122"/>
              </a:rPr>
              <a:t>05</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31" name="文本框 30"/>
          <p:cNvSpPr txBox="1"/>
          <p:nvPr/>
        </p:nvSpPr>
        <p:spPr>
          <a:xfrm>
            <a:off x="4687451" y="4451787"/>
            <a:ext cx="643890" cy="645160"/>
          </a:xfrm>
          <a:prstGeom prst="rect">
            <a:avLst/>
          </a:prstGeom>
          <a:noFill/>
        </p:spPr>
        <p:txBody>
          <a:bodyPr wrap="none" rtlCol="0">
            <a:spAutoFit/>
          </a:bodyPr>
          <a:p>
            <a:r>
              <a:rPr lang="en-US" altLang="zh-CN" sz="3600" b="1" dirty="0">
                <a:solidFill>
                  <a:schemeClr val="bg1"/>
                </a:solidFill>
                <a:latin typeface="思源黑体 CN Medium" panose="020B0600000000000000" pitchFamily="34" charset="-122"/>
                <a:ea typeface="思源黑体 CN Medium" panose="020B0600000000000000" pitchFamily="34" charset="-122"/>
              </a:rPr>
              <a:t>07</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32" name="矩形 31"/>
          <p:cNvSpPr/>
          <p:nvPr/>
        </p:nvSpPr>
        <p:spPr>
          <a:xfrm>
            <a:off x="5843270" y="1995805"/>
            <a:ext cx="3250565" cy="460375"/>
          </a:xfrm>
          <a:prstGeom prst="rect">
            <a:avLst/>
          </a:prstGeom>
          <a:ln>
            <a:noFill/>
          </a:ln>
        </p:spPr>
        <p:txBody>
          <a:bodyPr wrap="square">
            <a:spAutoFit/>
            <a:scene3d>
              <a:camera prst="orthographicFront"/>
              <a:lightRig rig="threePt" dir="t"/>
            </a:scene3d>
            <a:sp3d contourW="12700"/>
          </a:bodyPr>
          <a:p>
            <a:pPr algn="ctr" defTabSz="685800">
              <a:buSzPct val="80000"/>
            </a:pPr>
            <a:r>
              <a:rPr kumimoji="0" lang="zh-CN" altLang="en-US" sz="2400" b="1" i="0" u="none" strike="noStrike" kern="1200" cap="none" spc="0" normalizeH="0" baseline="0" noProof="0" dirty="0">
                <a:ln>
                  <a:noFill/>
                </a:ln>
                <a:solidFill>
                  <a:schemeClr val="tx1">
                    <a:lumMod val="65000"/>
                    <a:lumOff val="35000"/>
                  </a:schemeClr>
                </a:solidFill>
                <a:effectLst/>
                <a:uLnTx/>
                <a:uFillTx/>
                <a:latin typeface="黑体" panose="02010609060101010101" charset="-122"/>
                <a:ea typeface="黑体" panose="02010609060101010101" charset="-122"/>
                <a:sym typeface="Arial" panose="020B0604020202020204" pitchFamily="34" charset="0"/>
              </a:rPr>
              <a:t>自治区人民政府奖学金</a:t>
            </a:r>
            <a:endParaRPr kumimoji="0" lang="zh-CN" altLang="en-US" sz="2400" b="0" i="0" u="none" strike="noStrike" kern="1200" cap="none" spc="0" normalizeH="0" baseline="0" noProof="0" dirty="0">
              <a:ln>
                <a:noFill/>
              </a:ln>
              <a:solidFill>
                <a:schemeClr val="tx1">
                  <a:lumMod val="65000"/>
                  <a:lumOff val="35000"/>
                </a:schemeClr>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
        <p:nvSpPr>
          <p:cNvPr id="33" name="矩形 32"/>
          <p:cNvSpPr/>
          <p:nvPr/>
        </p:nvSpPr>
        <p:spPr>
          <a:xfrm rot="10800000" flipV="1">
            <a:off x="5843270" y="2917190"/>
            <a:ext cx="4269105" cy="1198880"/>
          </a:xfrm>
          <a:prstGeom prst="rect">
            <a:avLst/>
          </a:prstGeom>
          <a:ln>
            <a:noFill/>
          </a:ln>
        </p:spPr>
        <p:txBody>
          <a:bodyPr wrap="square">
            <a:spAutoFit/>
            <a:scene3d>
              <a:camera prst="orthographicFront"/>
              <a:lightRig rig="threePt" dir="t"/>
            </a:scene3d>
            <a:sp3d contourW="12700"/>
          </a:bodyPr>
          <a:p>
            <a:pPr algn="l" defTabSz="685800">
              <a:buSzPct val="80000"/>
            </a:pPr>
            <a:r>
              <a:rPr kumimoji="0" lang="zh-CN" altLang="en-US" sz="2400" b="1" i="0" u="none" strike="noStrike" kern="1200" cap="none" spc="0" normalizeH="0" baseline="0" noProof="0" dirty="0">
                <a:ln>
                  <a:noFill/>
                </a:ln>
                <a:solidFill>
                  <a:schemeClr val="tx1">
                    <a:lumMod val="65000"/>
                    <a:lumOff val="35000"/>
                  </a:schemeClr>
                </a:solidFill>
                <a:effectLst/>
                <a:uLnTx/>
                <a:uFillTx/>
                <a:latin typeface="黑体" panose="02010609060101010101" charset="-122"/>
                <a:ea typeface="黑体" panose="02010609060101010101" charset="-122"/>
                <a:sym typeface="Arial" panose="020B0604020202020204" pitchFamily="34" charset="0"/>
              </a:rPr>
              <a:t>应征入伍服义务兵役高等学校学生学费补偿国家助学贷款代偿及学费资助</a:t>
            </a:r>
            <a:endParaRPr kumimoji="0" sz="2400" b="0" i="0" u="none" strike="noStrike" kern="1200" cap="none" spc="0" normalizeH="0" baseline="0" noProof="0" dirty="0">
              <a:ln>
                <a:noFill/>
              </a:ln>
              <a:solidFill>
                <a:schemeClr val="tx1">
                  <a:lumMod val="65000"/>
                  <a:lumOff val="35000"/>
                </a:schemeClr>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
        <p:nvSpPr>
          <p:cNvPr id="34" name="矩形 33"/>
          <p:cNvSpPr/>
          <p:nvPr/>
        </p:nvSpPr>
        <p:spPr>
          <a:xfrm>
            <a:off x="5874385" y="4338955"/>
            <a:ext cx="3950970" cy="829945"/>
          </a:xfrm>
          <a:prstGeom prst="rect">
            <a:avLst/>
          </a:prstGeom>
          <a:ln>
            <a:noFill/>
          </a:ln>
        </p:spPr>
        <p:txBody>
          <a:bodyPr wrap="square">
            <a:spAutoFit/>
            <a:scene3d>
              <a:camera prst="orthographicFront"/>
              <a:lightRig rig="threePt" dir="t"/>
            </a:scene3d>
            <a:sp3d contourW="12700"/>
          </a:bodyPr>
          <a:p>
            <a:pPr defTabSz="685800" fontAlgn="base">
              <a:buSzPct val="80000"/>
            </a:pPr>
            <a:r>
              <a:rPr kumimoji="0" lang="zh-CN" altLang="en-US" sz="2400" b="1" i="0" u="none" strike="noStrike" kern="1200" cap="none" spc="0" normalizeH="0" baseline="0" noProof="0" dirty="0">
                <a:ln>
                  <a:noFill/>
                </a:ln>
                <a:solidFill>
                  <a:schemeClr val="tx1">
                    <a:lumMod val="65000"/>
                    <a:lumOff val="35000"/>
                  </a:schemeClr>
                </a:solidFill>
                <a:effectLst/>
                <a:uLnTx/>
                <a:uFillTx/>
                <a:latin typeface="黑体" panose="02010609060101010101" charset="-122"/>
                <a:ea typeface="黑体" panose="02010609060101010101" charset="-122"/>
                <a:sym typeface="Arial" panose="020B0604020202020204" pitchFamily="34" charset="0"/>
              </a:rPr>
              <a:t>广西高等学校毕业生学费</a:t>
            </a:r>
            <a:r>
              <a:rPr kumimoji="0" lang="zh-CN" altLang="en-US" sz="2400" b="1" i="0" u="none" strike="noStrike" kern="1200" cap="none" spc="0" normalizeH="0" baseline="0" noProof="0" dirty="0">
                <a:ln>
                  <a:noFill/>
                </a:ln>
                <a:solidFill>
                  <a:schemeClr val="tx1">
                    <a:lumMod val="65000"/>
                    <a:lumOff val="35000"/>
                  </a:schemeClr>
                </a:solidFill>
                <a:effectLst/>
                <a:uLnTx/>
                <a:uFillTx/>
                <a:latin typeface="黑体" panose="02010609060101010101" charset="-122"/>
                <a:ea typeface="黑体" panose="02010609060101010101" charset="-122"/>
                <a:sym typeface="Arial" panose="020B0604020202020204" pitchFamily="34" charset="0"/>
              </a:rPr>
              <a:t>和国家</a:t>
            </a:r>
            <a:r>
              <a:rPr kumimoji="0" sz="2400" b="0" i="0" u="none" strike="noStrike" kern="1200" cap="none" spc="0" normalizeH="0" baseline="0" noProof="0" dirty="0">
                <a:ln>
                  <a:noFill/>
                </a:ln>
                <a:solidFill>
                  <a:schemeClr val="tx1">
                    <a:lumMod val="65000"/>
                    <a:lumOff val="35000"/>
                  </a:schemeClr>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助学</a:t>
            </a:r>
            <a:r>
              <a:rPr kumimoji="0" lang="zh-CN" altLang="en-US" sz="2400" b="1" i="0" u="none" strike="noStrike" kern="1200" cap="none" spc="0" normalizeH="0" baseline="0" noProof="0" dirty="0">
                <a:ln>
                  <a:noFill/>
                </a:ln>
                <a:solidFill>
                  <a:schemeClr val="tx1">
                    <a:lumMod val="65000"/>
                    <a:lumOff val="35000"/>
                  </a:schemeClr>
                </a:solidFill>
                <a:effectLst/>
                <a:uLnTx/>
                <a:uFillTx/>
                <a:latin typeface="黑体" panose="02010609060101010101" charset="-122"/>
                <a:ea typeface="黑体" panose="02010609060101010101" charset="-122"/>
                <a:sym typeface="Arial" panose="020B0604020202020204" pitchFamily="34" charset="0"/>
              </a:rPr>
              <a:t>贷款补偿资助政策</a:t>
            </a:r>
            <a:endParaRPr kumimoji="0" sz="2400" b="0" i="0" u="none" strike="noStrike" kern="1200" cap="none" spc="0" normalizeH="0" baseline="0" noProof="0" dirty="0">
              <a:ln>
                <a:noFill/>
              </a:ln>
              <a:solidFill>
                <a:schemeClr val="tx1">
                  <a:lumMod val="65000"/>
                  <a:lumOff val="35000"/>
                </a:schemeClr>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
        <p:nvSpPr>
          <p:cNvPr id="16" name="椭圆 15"/>
          <p:cNvSpPr/>
          <p:nvPr/>
        </p:nvSpPr>
        <p:spPr bwMode="auto">
          <a:xfrm>
            <a:off x="4486172" y="5403619"/>
            <a:ext cx="1054821" cy="10548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sp>
        <p:nvSpPr>
          <p:cNvPr id="18" name="文本框 17"/>
          <p:cNvSpPr txBox="1"/>
          <p:nvPr/>
        </p:nvSpPr>
        <p:spPr>
          <a:xfrm>
            <a:off x="4709676" y="5607487"/>
            <a:ext cx="643890" cy="645160"/>
          </a:xfrm>
          <a:prstGeom prst="rect">
            <a:avLst/>
          </a:prstGeom>
          <a:noFill/>
        </p:spPr>
        <p:txBody>
          <a:bodyPr wrap="none" rtlCol="0">
            <a:spAutoFit/>
          </a:bodyPr>
          <a:p>
            <a:r>
              <a:rPr lang="en-US" altLang="zh-CN" sz="3600" b="1" dirty="0">
                <a:solidFill>
                  <a:schemeClr val="bg1"/>
                </a:solidFill>
                <a:latin typeface="思源黑体 CN Medium" panose="020B0600000000000000" pitchFamily="34" charset="-122"/>
                <a:ea typeface="思源黑体 CN Medium" panose="020B0600000000000000" pitchFamily="34" charset="-122"/>
              </a:rPr>
              <a:t>08</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20" name="矩形 19"/>
          <p:cNvSpPr/>
          <p:nvPr/>
        </p:nvSpPr>
        <p:spPr>
          <a:xfrm>
            <a:off x="5934710" y="5637530"/>
            <a:ext cx="3950970" cy="460375"/>
          </a:xfrm>
          <a:prstGeom prst="rect">
            <a:avLst/>
          </a:prstGeom>
          <a:ln>
            <a:noFill/>
          </a:ln>
        </p:spPr>
        <p:txBody>
          <a:bodyPr wrap="square">
            <a:spAutoFit/>
            <a:scene3d>
              <a:camera prst="orthographicFront"/>
              <a:lightRig rig="threePt" dir="t"/>
            </a:scene3d>
            <a:sp3d contourW="12700"/>
          </a:bodyPr>
          <a:p>
            <a:pPr defTabSz="685800" fontAlgn="base">
              <a:buSzPct val="80000"/>
            </a:pPr>
            <a:r>
              <a:rPr kumimoji="0" lang="zh-CN" altLang="en-US" sz="2400" b="1" i="0" u="none" strike="noStrike" kern="1200" cap="none" spc="0" normalizeH="0" baseline="0" noProof="0" dirty="0">
                <a:ln>
                  <a:noFill/>
                </a:ln>
                <a:solidFill>
                  <a:schemeClr val="tx1">
                    <a:lumMod val="65000"/>
                    <a:lumOff val="35000"/>
                  </a:schemeClr>
                </a:solidFill>
                <a:effectLst/>
                <a:uLnTx/>
                <a:uFillTx/>
                <a:latin typeface="黑体" panose="02010609060101010101" charset="-122"/>
                <a:ea typeface="黑体" panose="02010609060101010101" charset="-122"/>
                <a:sym typeface="Arial" panose="020B0604020202020204" pitchFamily="34" charset="0"/>
              </a:rPr>
              <a:t>诚信教育视频</a:t>
            </a:r>
            <a:endParaRPr kumimoji="0" lang="zh-CN" sz="2400" b="0" i="0" u="none" strike="noStrike" kern="1200" cap="none" spc="0" normalizeH="0" baseline="0" noProof="0" dirty="0">
              <a:ln>
                <a:noFill/>
              </a:ln>
              <a:solidFill>
                <a:schemeClr val="tx1">
                  <a:lumMod val="65000"/>
                  <a:lumOff val="35000"/>
                </a:schemeClr>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
                                        </p:tgtEl>
                                        <p:attrNameLst>
                                          <p:attrName>ppt_y</p:attrName>
                                        </p:attrNameLst>
                                      </p:cBhvr>
                                      <p:tavLst>
                                        <p:tav tm="0">
                                          <p:val>
                                            <p:strVal val="#ppt_y"/>
                                          </p:val>
                                        </p:tav>
                                        <p:tav tm="100000">
                                          <p:val>
                                            <p:strVal val="#ppt_y"/>
                                          </p:val>
                                        </p:tav>
                                      </p:tavLst>
                                    </p:anim>
                                    <p:anim calcmode="lin" valueType="num">
                                      <p:cBhvr>
                                        <p:cTn id="9"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2"/>
                                        </p:tgtEl>
                                        <p:attrNameLst>
                                          <p:attrName>style.visibility</p:attrName>
                                        </p:attrNameLst>
                                      </p:cBhvr>
                                      <p:to>
                                        <p:strVal val="visible"/>
                                      </p:to>
                                    </p:set>
                                    <p:anim calcmode="lin" valueType="num">
                                      <p:cBhvr>
                                        <p:cTn id="16"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2"/>
                                        </p:tgtEl>
                                        <p:attrNameLst>
                                          <p:attrName>ppt_y</p:attrName>
                                        </p:attrNameLst>
                                      </p:cBhvr>
                                      <p:tavLst>
                                        <p:tav tm="0">
                                          <p:val>
                                            <p:strVal val="#ppt_y"/>
                                          </p:val>
                                        </p:tav>
                                        <p:tav tm="100000">
                                          <p:val>
                                            <p:strVal val="#ppt_y"/>
                                          </p:val>
                                        </p:tav>
                                      </p:tavLst>
                                    </p:anim>
                                    <p:anim calcmode="lin" valueType="num">
                                      <p:cBhvr>
                                        <p:cTn id="18"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bwMode="auto">
          <a:xfrm>
            <a:off x="883285" y="2194560"/>
            <a:ext cx="1851660" cy="17849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cxnSp>
        <p:nvCxnSpPr>
          <p:cNvPr id="4" name="直接连接符 9"/>
          <p:cNvCxnSpPr>
            <a:stCxn id="3" idx="7"/>
          </p:cNvCxnSpPr>
          <p:nvPr/>
        </p:nvCxnSpPr>
        <p:spPr>
          <a:xfrm flipV="1">
            <a:off x="2463568" y="1384396"/>
            <a:ext cx="1168169" cy="107177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10"/>
          <p:cNvCxnSpPr/>
          <p:nvPr/>
        </p:nvCxnSpPr>
        <p:spPr>
          <a:xfrm>
            <a:off x="6821019" y="3371285"/>
            <a:ext cx="997353" cy="89910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11"/>
          <p:cNvCxnSpPr/>
          <p:nvPr/>
        </p:nvCxnSpPr>
        <p:spPr>
          <a:xfrm flipV="1">
            <a:off x="8812017" y="3395385"/>
            <a:ext cx="995498" cy="900954"/>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223645" y="2495550"/>
            <a:ext cx="1170940" cy="1198880"/>
          </a:xfrm>
          <a:prstGeom prst="rect">
            <a:avLst/>
          </a:prstGeom>
          <a:noFill/>
        </p:spPr>
        <p:txBody>
          <a:bodyPr wrap="square" rtlCol="0">
            <a:spAutoFit/>
          </a:bodyPr>
          <a:lstStyle/>
          <a:p>
            <a:r>
              <a:rPr lang="en-US" altLang="zh-CN" sz="7200" b="1" dirty="0">
                <a:solidFill>
                  <a:schemeClr val="bg1"/>
                </a:solidFill>
                <a:latin typeface="思源黑体 CN Medium" panose="020B0600000000000000" pitchFamily="34" charset="-122"/>
                <a:ea typeface="思源黑体 CN Medium" panose="020B0600000000000000" pitchFamily="34" charset="-122"/>
              </a:rPr>
              <a:t>04</a:t>
            </a:r>
            <a:endParaRPr lang="en-US" altLang="zh-CN" sz="7200" b="1" dirty="0">
              <a:solidFill>
                <a:schemeClr val="bg1"/>
              </a:solidFill>
              <a:latin typeface="思源黑体 CN Medium" panose="020B0600000000000000" pitchFamily="34" charset="-122"/>
              <a:ea typeface="思源黑体 CN Medium" panose="020B0600000000000000" pitchFamily="34" charset="-122"/>
            </a:endParaRPr>
          </a:p>
        </p:txBody>
      </p:sp>
      <p:sp>
        <p:nvSpPr>
          <p:cNvPr id="13" name="文本框 12"/>
          <p:cNvSpPr txBox="1"/>
          <p:nvPr/>
        </p:nvSpPr>
        <p:spPr>
          <a:xfrm>
            <a:off x="9807515" y="2900070"/>
            <a:ext cx="413385" cy="645160"/>
          </a:xfrm>
          <a:prstGeom prst="rect">
            <a:avLst/>
          </a:prstGeom>
          <a:noFill/>
        </p:spPr>
        <p:txBody>
          <a:bodyPr wrap="none" rtlCol="0">
            <a:spAutoFit/>
          </a:bodyPr>
          <a:lstStyle/>
          <a:p>
            <a:r>
              <a:rPr lang="en-US" altLang="zh-CN" sz="3600" b="1" dirty="0">
                <a:solidFill>
                  <a:schemeClr val="bg1"/>
                </a:solidFill>
                <a:latin typeface="思源黑体 CN Medium" panose="020B0600000000000000" pitchFamily="34" charset="-122"/>
                <a:ea typeface="思源黑体 CN Medium" panose="020B0600000000000000" pitchFamily="34" charset="-122"/>
              </a:rPr>
              <a:t>0</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5" name="矩形 14"/>
          <p:cNvSpPr/>
          <p:nvPr/>
        </p:nvSpPr>
        <p:spPr>
          <a:xfrm>
            <a:off x="2789555" y="2679700"/>
            <a:ext cx="5370830" cy="1014730"/>
          </a:xfrm>
          <a:prstGeom prst="rect">
            <a:avLst/>
          </a:prstGeom>
          <a:ln>
            <a:noFill/>
          </a:ln>
        </p:spPr>
        <p:txBody>
          <a:bodyPr wrap="square">
            <a:spAutoFit/>
            <a:scene3d>
              <a:camera prst="orthographicFront"/>
              <a:lightRig rig="threePt" dir="t"/>
            </a:scene3d>
            <a:sp3d contourW="12700"/>
          </a:bodyPr>
          <a:lstStyle/>
          <a:p>
            <a:pPr algn="ctr" defTabSz="685800">
              <a:buSzPct val="80000"/>
            </a:pPr>
            <a:r>
              <a:rPr sz="60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国家助学金</a:t>
            </a:r>
            <a:endParaRPr kumimoji="0" lang="zh-CN" altLang="en-US" sz="6000" b="1" i="0" u="none" strike="noStrike" kern="1200" cap="none" spc="0" normalizeH="0" baseline="0"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国家助学金</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8792210" cy="428434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1</a:t>
            </a:r>
            <a:r>
              <a:rPr lang="zh-CN" altLang="en-US" sz="2400" b="1">
                <a:latin typeface="宋体" panose="02010600030101010101" pitchFamily="2" charset="-122"/>
                <a:ea typeface="宋体" panose="02010600030101010101" pitchFamily="2" charset="-122"/>
                <a:sym typeface="+mn-ea"/>
              </a:rPr>
              <a:t>．资助对象：</a:t>
            </a:r>
            <a:r>
              <a:rPr lang="zh-CN" altLang="en-US" sz="2400" b="1">
                <a:solidFill>
                  <a:schemeClr val="tx1"/>
                </a:solidFill>
                <a:latin typeface="宋体" panose="02010600030101010101" pitchFamily="2" charset="-122"/>
                <a:ea typeface="宋体" panose="02010600030101010101" pitchFamily="2" charset="-122"/>
                <a:sym typeface="+mn-ea"/>
              </a:rPr>
              <a:t>全日制普通高校</a:t>
            </a:r>
            <a:r>
              <a:rPr lang="zh-CN" altLang="en-US" sz="2400" b="1">
                <a:solidFill>
                  <a:srgbClr val="FF0000"/>
                </a:solidFill>
                <a:latin typeface="宋体" panose="02010600030101010101" pitchFamily="2" charset="-122"/>
                <a:ea typeface="宋体" panose="02010600030101010101" pitchFamily="2" charset="-122"/>
                <a:sym typeface="+mn-ea"/>
              </a:rPr>
              <a:t>家庭经济困难的本专科（含高职、第二学士学位）在校</a:t>
            </a:r>
            <a:r>
              <a:rPr lang="zh-CN" altLang="en-US" sz="2400" b="1">
                <a:solidFill>
                  <a:schemeClr val="tx1"/>
                </a:solidFill>
                <a:latin typeface="宋体" panose="02010600030101010101" pitchFamily="2" charset="-122"/>
                <a:ea typeface="宋体" panose="02010600030101010101" pitchFamily="2" charset="-122"/>
                <a:sym typeface="+mn-ea"/>
              </a:rPr>
              <a:t>学生。其中，</a:t>
            </a:r>
            <a:r>
              <a:rPr lang="zh-CN" altLang="en-US" sz="2400" b="1">
                <a:solidFill>
                  <a:srgbClr val="FF0000"/>
                </a:solidFill>
                <a:latin typeface="宋体" panose="02010600030101010101" pitchFamily="2" charset="-122"/>
                <a:ea typeface="宋体" panose="02010600030101010101" pitchFamily="2" charset="-122"/>
                <a:sym typeface="+mn-ea"/>
              </a:rPr>
              <a:t>脱贫家庭（原建档立卡贫困户）</a:t>
            </a:r>
            <a:r>
              <a:rPr lang="zh-CN" altLang="en-US" sz="2400" b="1">
                <a:solidFill>
                  <a:schemeClr val="tx1"/>
                </a:solidFill>
                <a:latin typeface="宋体" panose="02010600030101010101" pitchFamily="2" charset="-122"/>
                <a:ea typeface="宋体" panose="02010600030101010101" pitchFamily="2" charset="-122"/>
                <a:sym typeface="+mn-ea"/>
              </a:rPr>
              <a:t>学生</a:t>
            </a:r>
            <a:r>
              <a:rPr lang="zh-CN" altLang="en-US" sz="2400" b="1">
                <a:latin typeface="宋体" panose="02010600030101010101" pitchFamily="2" charset="-122"/>
                <a:ea typeface="宋体" panose="02010600030101010101" pitchFamily="2" charset="-122"/>
                <a:sym typeface="+mn-ea"/>
              </a:rPr>
              <a:t>、</a:t>
            </a:r>
            <a:r>
              <a:rPr lang="zh-CN" altLang="en-US" sz="2400" b="1">
                <a:solidFill>
                  <a:srgbClr val="FF0000"/>
                </a:solidFill>
                <a:latin typeface="宋体" panose="02010600030101010101" pitchFamily="2" charset="-122"/>
                <a:ea typeface="宋体" panose="02010600030101010101" pitchFamily="2" charset="-122"/>
                <a:sym typeface="+mn-ea"/>
              </a:rPr>
              <a:t>城乡低保家庭</a:t>
            </a:r>
            <a:r>
              <a:rPr lang="zh-CN" altLang="en-US" sz="2400" b="1">
                <a:latin typeface="宋体" panose="02010600030101010101" pitchFamily="2" charset="-122"/>
                <a:ea typeface="宋体" panose="02010600030101010101" pitchFamily="2" charset="-122"/>
                <a:sym typeface="+mn-ea"/>
              </a:rPr>
              <a:t>学生、</a:t>
            </a:r>
            <a:r>
              <a:rPr lang="zh-CN" altLang="en-US" sz="2400" b="1">
                <a:solidFill>
                  <a:srgbClr val="FF0000"/>
                </a:solidFill>
                <a:latin typeface="宋体" panose="02010600030101010101" pitchFamily="2" charset="-122"/>
                <a:ea typeface="宋体" panose="02010600030101010101" pitchFamily="2" charset="-122"/>
                <a:sym typeface="+mn-ea"/>
              </a:rPr>
              <a:t>城乡特困救助供养</a:t>
            </a:r>
            <a:r>
              <a:rPr lang="zh-CN" altLang="en-US" sz="2400" b="1">
                <a:latin typeface="宋体" panose="02010600030101010101" pitchFamily="2" charset="-122"/>
                <a:ea typeface="宋体" panose="02010600030101010101" pitchFamily="2" charset="-122"/>
                <a:sym typeface="+mn-ea"/>
              </a:rPr>
              <a:t>学生、</a:t>
            </a:r>
            <a:r>
              <a:rPr lang="zh-CN" altLang="en-US" sz="2400" b="1">
                <a:solidFill>
                  <a:srgbClr val="FF0000"/>
                </a:solidFill>
                <a:latin typeface="宋体" panose="02010600030101010101" pitchFamily="2" charset="-122"/>
                <a:ea typeface="宋体" panose="02010600030101010101" pitchFamily="2" charset="-122"/>
                <a:sym typeface="+mn-ea"/>
              </a:rPr>
              <a:t>家庭经济困难残疾</a:t>
            </a:r>
            <a:r>
              <a:rPr lang="zh-CN" altLang="en-US" sz="2400" b="1">
                <a:latin typeface="宋体" panose="02010600030101010101" pitchFamily="2" charset="-122"/>
                <a:ea typeface="宋体" panose="02010600030101010101" pitchFamily="2" charset="-122"/>
                <a:sym typeface="+mn-ea"/>
              </a:rPr>
              <a:t>学生、</a:t>
            </a:r>
            <a:r>
              <a:rPr lang="zh-CN" altLang="en-US" sz="2400" b="1">
                <a:solidFill>
                  <a:srgbClr val="FF0000"/>
                </a:solidFill>
                <a:latin typeface="宋体" panose="02010600030101010101" pitchFamily="2" charset="-122"/>
                <a:ea typeface="宋体" panose="02010600030101010101" pitchFamily="2" charset="-122"/>
                <a:sym typeface="+mn-ea"/>
              </a:rPr>
              <a:t>孤儿</a:t>
            </a:r>
            <a:r>
              <a:rPr lang="zh-CN" altLang="en-US" sz="2400" b="1">
                <a:latin typeface="宋体" panose="02010600030101010101" pitchFamily="2" charset="-122"/>
                <a:ea typeface="宋体" panose="02010600030101010101" pitchFamily="2" charset="-122"/>
                <a:sym typeface="+mn-ea"/>
              </a:rPr>
              <a:t>全部纳入享受国家助学金范围。</a:t>
            </a:r>
            <a:r>
              <a:rPr lang="zh-CN" altLang="en-US" sz="2400" b="1">
                <a:latin typeface="宋体" panose="02010600030101010101" pitchFamily="2" charset="-122"/>
                <a:ea typeface="宋体" panose="02010600030101010101" pitchFamily="2" charset="-122"/>
                <a:sym typeface="+mn-ea"/>
              </a:rPr>
              <a:t>。</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endParaRPr lang="zh-CN" altLang="en-US" sz="2400" b="1">
              <a:solidFill>
                <a:srgbClr val="FF0000"/>
              </a:solidFill>
              <a:latin typeface="宋体" panose="02010600030101010101" pitchFamily="2" charset="-122"/>
              <a:ea typeface="宋体" panose="02010600030101010101" pitchFamily="2" charset="-122"/>
            </a:endParaRPr>
          </a:p>
          <a:p>
            <a:pPr fontAlgn="auto">
              <a:lnSpc>
                <a:spcPct val="150000"/>
              </a:lnSpc>
            </a:pPr>
            <a:r>
              <a:rPr lang="en-US" altLang="zh-CN" sz="2400" b="1">
                <a:latin typeface="宋体" panose="02010600030101010101" pitchFamily="2" charset="-122"/>
                <a:ea typeface="宋体" panose="02010600030101010101" pitchFamily="2" charset="-122"/>
                <a:sym typeface="+mn-ea"/>
              </a:rPr>
              <a:t>2</a:t>
            </a:r>
            <a:r>
              <a:rPr lang="zh-CN" altLang="en-US" sz="2400" b="1">
                <a:latin typeface="宋体" panose="02010600030101010101" pitchFamily="2" charset="-122"/>
                <a:ea typeface="宋体" panose="02010600030101010101" pitchFamily="2" charset="-122"/>
                <a:sym typeface="+mn-ea"/>
              </a:rPr>
              <a:t>．资助标准：</a:t>
            </a:r>
            <a:r>
              <a:rPr sz="2400" b="1">
                <a:solidFill>
                  <a:schemeClr val="tx1"/>
                </a:solidFill>
                <a:latin typeface="宋体" panose="02010600030101010101" pitchFamily="2" charset="-122"/>
                <a:ea typeface="宋体" panose="02010600030101010101" pitchFamily="2" charset="-122"/>
                <a:sym typeface="+mn-ea"/>
              </a:rPr>
              <a:t>国家助学金分为</a:t>
            </a:r>
            <a:r>
              <a:rPr sz="2400" b="1">
                <a:solidFill>
                  <a:srgbClr val="FF0000"/>
                </a:solidFill>
                <a:latin typeface="宋体" panose="02010600030101010101" pitchFamily="2" charset="-122"/>
                <a:ea typeface="宋体" panose="02010600030101010101" pitchFamily="2" charset="-122"/>
                <a:sym typeface="+mn-ea"/>
              </a:rPr>
              <a:t>两档</a:t>
            </a:r>
            <a:r>
              <a:rPr sz="2400" b="1">
                <a:solidFill>
                  <a:schemeClr val="tx1"/>
                </a:solidFill>
                <a:latin typeface="宋体" panose="02010600030101010101" pitchFamily="2" charset="-122"/>
                <a:ea typeface="宋体" panose="02010600030101010101" pitchFamily="2" charset="-122"/>
                <a:sym typeface="+mn-ea"/>
              </a:rPr>
              <a:t>执行</a:t>
            </a:r>
            <a:r>
              <a:rPr sz="2400" b="1">
                <a:solidFill>
                  <a:srgbClr val="FF0000"/>
                </a:solidFill>
                <a:latin typeface="宋体" panose="02010600030101010101" pitchFamily="2" charset="-122"/>
                <a:ea typeface="宋体" panose="02010600030101010101" pitchFamily="2" charset="-122"/>
                <a:sym typeface="+mn-ea"/>
              </a:rPr>
              <a:t>。一等国家助学金</a:t>
            </a:r>
            <a:r>
              <a:rPr sz="2400" b="1">
                <a:solidFill>
                  <a:schemeClr val="tx1"/>
                </a:solidFill>
                <a:latin typeface="宋体" panose="02010600030101010101" pitchFamily="2" charset="-122"/>
                <a:ea typeface="宋体" panose="02010600030101010101" pitchFamily="2" charset="-122"/>
                <a:sym typeface="+mn-ea"/>
              </a:rPr>
              <a:t>为每人每年</a:t>
            </a:r>
            <a:r>
              <a:rPr sz="2400" b="1">
                <a:solidFill>
                  <a:srgbClr val="FF0000"/>
                </a:solidFill>
                <a:latin typeface="宋体" panose="02010600030101010101" pitchFamily="2" charset="-122"/>
                <a:ea typeface="宋体" panose="02010600030101010101" pitchFamily="2" charset="-122"/>
                <a:sym typeface="+mn-ea"/>
              </a:rPr>
              <a:t>补助4300元，二等国家助学金</a:t>
            </a:r>
            <a:r>
              <a:rPr sz="2400" b="1">
                <a:solidFill>
                  <a:schemeClr val="tx1"/>
                </a:solidFill>
                <a:latin typeface="宋体" panose="02010600030101010101" pitchFamily="2" charset="-122"/>
                <a:ea typeface="宋体" panose="02010600030101010101" pitchFamily="2" charset="-122"/>
                <a:sym typeface="+mn-ea"/>
              </a:rPr>
              <a:t>为每人每年</a:t>
            </a:r>
            <a:r>
              <a:rPr sz="2400" b="1">
                <a:solidFill>
                  <a:srgbClr val="FF0000"/>
                </a:solidFill>
                <a:latin typeface="宋体" panose="02010600030101010101" pitchFamily="2" charset="-122"/>
                <a:ea typeface="宋体" panose="02010600030101010101" pitchFamily="2" charset="-122"/>
                <a:sym typeface="+mn-ea"/>
              </a:rPr>
              <a:t>补助2300元</a:t>
            </a:r>
            <a:r>
              <a:rPr sz="2400">
                <a:solidFill>
                  <a:srgbClr val="FF0000"/>
                </a:solidFill>
                <a:latin typeface="宋体" panose="02010600030101010101" pitchFamily="2" charset="-122"/>
                <a:ea typeface="宋体" panose="02010600030101010101" pitchFamily="2" charset="-122"/>
                <a:sym typeface="+mn-ea"/>
              </a:rPr>
              <a:t>。</a:t>
            </a:r>
            <a:endParaRPr sz="2400">
              <a:solidFill>
                <a:srgbClr val="FF0000"/>
              </a:solidFill>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400">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国家助学金</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944880" y="1238885"/>
            <a:ext cx="8792210" cy="4858385"/>
          </a:xfrm>
        </p:spPr>
        <p:txBody>
          <a:bodyPr>
            <a:noAutofit/>
          </a:bodyPr>
          <a:p>
            <a:pPr fontAlgn="auto">
              <a:lnSpc>
                <a:spcPct val="150000"/>
              </a:lnSpc>
            </a:pPr>
            <a:r>
              <a:rPr lang="en-US" altLang="zh-CN" sz="2400" b="1">
                <a:solidFill>
                  <a:schemeClr val="tx1"/>
                </a:solidFill>
                <a:latin typeface="宋体" panose="02010600030101010101" pitchFamily="2" charset="-122"/>
                <a:ea typeface="宋体" panose="02010600030101010101" pitchFamily="2" charset="-122"/>
              </a:rPr>
              <a:t>3.基本申请条件：</a:t>
            </a:r>
            <a:endParaRPr lang="en-US" altLang="zh-CN" sz="2400" b="1">
              <a:solidFill>
                <a:srgbClr val="FF0000"/>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1</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具有</a:t>
            </a:r>
            <a:r>
              <a:rPr lang="en-US" altLang="zh-CN" sz="2400" b="1">
                <a:solidFill>
                  <a:srgbClr val="FF0000"/>
                </a:solidFill>
                <a:latin typeface="宋体" panose="02010600030101010101" pitchFamily="2" charset="-122"/>
                <a:ea typeface="宋体" panose="02010600030101010101" pitchFamily="2" charset="-122"/>
              </a:rPr>
              <a:t>中华人民共和国国籍</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2</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热爱社会主义祖国，拥护中国共产党的领导</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3</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遵守宪法和法律，遵守学校规章制度</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4</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诚实守信，道德品质优良；</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5</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勤奋学习，积极上进；</a:t>
            </a:r>
            <a:endParaRPr lang="en-US" altLang="zh-CN"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6</a:t>
            </a:r>
            <a:r>
              <a:rPr lang="zh-CN" altLang="en-US" sz="2400" b="1">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家庭经济困难</a:t>
            </a:r>
            <a:r>
              <a:rPr lang="en-US" altLang="zh-CN" sz="2400" b="1">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生活俭朴</a:t>
            </a:r>
            <a:r>
              <a:rPr lang="en-US" altLang="zh-CN" sz="2400" b="1">
                <a:latin typeface="宋体" panose="02010600030101010101" pitchFamily="2" charset="-122"/>
                <a:ea typeface="宋体" panose="02010600030101010101" pitchFamily="2" charset="-122"/>
              </a:rPr>
              <a:t>。</a:t>
            </a:r>
            <a:endParaRPr lang="en-US" altLang="zh-CN" sz="2400" b="1">
              <a:latin typeface="宋体" panose="02010600030101010101" pitchFamily="2" charset="-122"/>
              <a:ea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国家助学金</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925195" y="1095375"/>
            <a:ext cx="9185275" cy="5441950"/>
          </a:xfrm>
        </p:spPr>
        <p:txBody>
          <a:bodyPr>
            <a:noAutofit/>
          </a:bodyPr>
          <a:p>
            <a:pPr fontAlgn="auto">
              <a:lnSpc>
                <a:spcPct val="150000"/>
              </a:lnSpc>
            </a:pPr>
            <a:r>
              <a:rPr lang="en-US" altLang="zh-CN" sz="2400" b="1">
                <a:solidFill>
                  <a:schemeClr val="tx1"/>
                </a:solidFill>
                <a:latin typeface="宋体" panose="02010600030101010101" pitchFamily="2" charset="-122"/>
                <a:ea typeface="宋体" panose="02010600030101010101" pitchFamily="2" charset="-122"/>
              </a:rPr>
              <a:t>4.评审和发放：</a:t>
            </a:r>
            <a:endParaRPr lang="en-US" altLang="zh-CN" sz="2400" b="1">
              <a:solidFill>
                <a:srgbClr val="FF0000"/>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1</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国家助学金</a:t>
            </a:r>
            <a:r>
              <a:rPr lang="en-US" altLang="zh-CN" sz="2400" b="1">
                <a:solidFill>
                  <a:srgbClr val="FF0000"/>
                </a:solidFill>
                <a:latin typeface="宋体" panose="02010600030101010101" pitchFamily="2" charset="-122"/>
                <a:ea typeface="宋体" panose="02010600030101010101" pitchFamily="2" charset="-122"/>
              </a:rPr>
              <a:t>每学年评选一次</a:t>
            </a:r>
            <a:r>
              <a:rPr lang="en-US" altLang="zh-CN" sz="2400" b="1">
                <a:solidFill>
                  <a:schemeClr val="tx1"/>
                </a:solidFill>
                <a:latin typeface="宋体" panose="02010600030101010101" pitchFamily="2" charset="-122"/>
                <a:ea typeface="宋体" panose="02010600030101010101" pitchFamily="2" charset="-122"/>
              </a:rPr>
              <a:t>，每年</a:t>
            </a:r>
            <a:r>
              <a:rPr lang="en-US" altLang="zh-CN" sz="2400" b="1">
                <a:solidFill>
                  <a:srgbClr val="FF0000"/>
                </a:solidFill>
                <a:latin typeface="宋体" panose="02010600030101010101" pitchFamily="2" charset="-122"/>
                <a:ea typeface="宋体" panose="02010600030101010101" pitchFamily="2" charset="-122"/>
              </a:rPr>
              <a:t>9月30日前</a:t>
            </a:r>
            <a:r>
              <a:rPr lang="en-US" altLang="zh-CN" sz="2400" b="1">
                <a:solidFill>
                  <a:schemeClr val="tx1"/>
                </a:solidFill>
                <a:latin typeface="宋体" panose="02010600030101010101" pitchFamily="2" charset="-122"/>
                <a:ea typeface="宋体" panose="02010600030101010101" pitchFamily="2" charset="-122"/>
              </a:rPr>
              <a:t>，学生</a:t>
            </a:r>
            <a:r>
              <a:rPr lang="en-US" altLang="zh-CN" sz="2400" b="1">
                <a:solidFill>
                  <a:srgbClr val="FF0000"/>
                </a:solidFill>
                <a:latin typeface="宋体" panose="02010600030101010101" pitchFamily="2" charset="-122"/>
                <a:ea typeface="宋体" panose="02010600030101010101" pitchFamily="2" charset="-122"/>
              </a:rPr>
              <a:t>向学校</a:t>
            </a:r>
            <a:r>
              <a:rPr lang="en-US" altLang="zh-CN" sz="2400" b="1">
                <a:solidFill>
                  <a:schemeClr val="tx1"/>
                </a:solidFill>
                <a:latin typeface="宋体" panose="02010600030101010101" pitchFamily="2" charset="-122"/>
                <a:ea typeface="宋体" panose="02010600030101010101" pitchFamily="2" charset="-122"/>
              </a:rPr>
              <a:t>提出申请，递交</a:t>
            </a:r>
            <a:r>
              <a:rPr lang="en-US" altLang="zh-CN" sz="2400" b="1">
                <a:solidFill>
                  <a:srgbClr val="FF0000"/>
                </a:solidFill>
                <a:latin typeface="宋体" panose="02010600030101010101" pitchFamily="2" charset="-122"/>
                <a:ea typeface="宋体" panose="02010600030101010101" pitchFamily="2" charset="-122"/>
              </a:rPr>
              <a:t>国家助学金申请表</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2</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经学校领导集体研究通过后，在校内进行不少于5个工作日的公示。学校</a:t>
            </a:r>
            <a:r>
              <a:rPr lang="en-US" altLang="zh-CN" sz="2400" b="1">
                <a:solidFill>
                  <a:srgbClr val="FF0000"/>
                </a:solidFill>
                <a:latin typeface="宋体" panose="02010600030101010101" pitchFamily="2" charset="-122"/>
                <a:ea typeface="宋体" panose="02010600030101010101" pitchFamily="2" charset="-122"/>
              </a:rPr>
              <a:t>于10月31日前</a:t>
            </a:r>
            <a:r>
              <a:rPr lang="en-US" altLang="zh-CN" sz="2400" b="1">
                <a:solidFill>
                  <a:schemeClr val="tx1"/>
                </a:solidFill>
                <a:latin typeface="宋体" panose="02010600030101010101" pitchFamily="2" charset="-122"/>
                <a:ea typeface="宋体" panose="02010600030101010101" pitchFamily="2" charset="-122"/>
              </a:rPr>
              <a:t>完成评审。公示无异议后，于每年10月31日前，将本校当年国家助学金政策的落实情况</a:t>
            </a:r>
            <a:r>
              <a:rPr lang="en-US" altLang="zh-CN" sz="2400" b="1">
                <a:solidFill>
                  <a:srgbClr val="FF0000"/>
                </a:solidFill>
                <a:latin typeface="宋体" panose="02010600030101010101" pitchFamily="2" charset="-122"/>
                <a:ea typeface="宋体" panose="02010600030101010101" pitchFamily="2" charset="-122"/>
              </a:rPr>
              <a:t>报自治区学生资助管理中心。</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3</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学校按规定将国家助学金发放给受助学生。</a:t>
            </a:r>
            <a:r>
              <a:rPr lang="en-US" altLang="zh-CN" sz="2400">
                <a:latin typeface="宋体" panose="02010600030101010101" pitchFamily="2" charset="-122"/>
                <a:ea typeface="宋体" panose="02010600030101010101" pitchFamily="2" charset="-122"/>
              </a:rPr>
              <a:t>  </a:t>
            </a:r>
            <a:endParaRPr lang="en-US" altLang="zh-CN" sz="2400">
              <a:latin typeface="宋体" panose="02010600030101010101" pitchFamily="2" charset="-122"/>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国家助学金</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77545" y="1238885"/>
            <a:ext cx="8792210" cy="4284345"/>
          </a:xfrm>
        </p:spPr>
        <p:txBody>
          <a:bodyPr>
            <a:noAutofit/>
          </a:bodyPr>
          <a:p>
            <a:pPr fontAlgn="auto">
              <a:lnSpc>
                <a:spcPct val="150000"/>
              </a:lnSpc>
            </a:pPr>
            <a:r>
              <a:rPr lang="en-US" altLang="zh-CN" sz="2800" b="1">
                <a:latin typeface="宋体" panose="02010600030101010101" pitchFamily="2" charset="-122"/>
                <a:ea typeface="宋体" panose="02010600030101010101" pitchFamily="2" charset="-122"/>
                <a:sym typeface="+mn-ea"/>
              </a:rPr>
              <a:t>5</a:t>
            </a:r>
            <a:r>
              <a:rPr lang="zh-CN" altLang="en-US" sz="2800" b="1">
                <a:latin typeface="宋体" panose="02010600030101010101" pitchFamily="2" charset="-122"/>
                <a:ea typeface="宋体" panose="02010600030101010101" pitchFamily="2" charset="-122"/>
                <a:sym typeface="+mn-ea"/>
              </a:rPr>
              <a:t>．相关事项：</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solidFill>
                  <a:srgbClr val="FF0000"/>
                </a:solidFill>
                <a:latin typeface="宋体" panose="02010600030101010101" pitchFamily="2" charset="-122"/>
                <a:ea typeface="宋体" panose="02010600030101010101" pitchFamily="2" charset="-122"/>
              </a:rPr>
              <a:t>同一学年内</a:t>
            </a:r>
            <a:r>
              <a:rPr lang="zh-CN" altLang="en-US" sz="2400" b="1">
                <a:latin typeface="宋体" panose="02010600030101010101" pitchFamily="2" charset="-122"/>
                <a:ea typeface="宋体" panose="02010600030101010101" pitchFamily="2" charset="-122"/>
              </a:rPr>
              <a:t>，</a:t>
            </a:r>
            <a:r>
              <a:rPr lang="zh-CN" altLang="en-US" sz="2400" b="1">
                <a:solidFill>
                  <a:schemeClr val="tx1"/>
                </a:solidFill>
                <a:latin typeface="宋体" panose="02010600030101010101" pitchFamily="2" charset="-122"/>
                <a:ea typeface="宋体" panose="02010600030101010101" pitchFamily="2" charset="-122"/>
              </a:rPr>
              <a:t>获得国家助学金的家庭经济困难学生</a:t>
            </a:r>
            <a:r>
              <a:rPr lang="zh-CN" altLang="en-US" sz="2400" b="1">
                <a:solidFill>
                  <a:srgbClr val="FF0000"/>
                </a:solidFill>
                <a:latin typeface="宋体" panose="02010600030101010101" pitchFamily="2" charset="-122"/>
                <a:ea typeface="宋体" panose="02010600030101010101" pitchFamily="2" charset="-122"/>
              </a:rPr>
              <a:t>可以</a:t>
            </a:r>
            <a:r>
              <a:rPr lang="zh-CN" altLang="en-US" sz="2400" b="1">
                <a:solidFill>
                  <a:schemeClr val="tx1"/>
                </a:solidFill>
                <a:latin typeface="宋体" panose="02010600030101010101" pitchFamily="2" charset="-122"/>
                <a:ea typeface="宋体" panose="02010600030101010101" pitchFamily="2" charset="-122"/>
              </a:rPr>
              <a:t>同时申请并</a:t>
            </a:r>
            <a:r>
              <a:rPr lang="zh-CN" altLang="en-US" sz="2400" b="1">
                <a:solidFill>
                  <a:srgbClr val="FF0000"/>
                </a:solidFill>
                <a:latin typeface="宋体" panose="02010600030101010101" pitchFamily="2" charset="-122"/>
                <a:ea typeface="宋体" panose="02010600030101010101" pitchFamily="2" charset="-122"/>
              </a:rPr>
              <a:t>获得国家奖学金</a:t>
            </a:r>
            <a:r>
              <a:rPr lang="zh-CN" altLang="en-US" sz="2400" b="1">
                <a:solidFill>
                  <a:schemeClr val="accent1"/>
                </a:solidFill>
                <a:latin typeface="宋体" panose="02010600030101010101" pitchFamily="2" charset="-122"/>
                <a:ea typeface="宋体" panose="02010600030101010101" pitchFamily="2" charset="-122"/>
              </a:rPr>
              <a:t>或</a:t>
            </a:r>
            <a:r>
              <a:rPr lang="zh-CN" altLang="en-US" sz="2400" b="1">
                <a:solidFill>
                  <a:srgbClr val="FF0000"/>
                </a:solidFill>
                <a:latin typeface="宋体" panose="02010600030101010101" pitchFamily="2" charset="-122"/>
                <a:ea typeface="宋体" panose="02010600030101010101" pitchFamily="2" charset="-122"/>
                <a:sym typeface="+mn-ea"/>
              </a:rPr>
              <a:t>国家励志奖学金</a:t>
            </a:r>
            <a:r>
              <a:rPr lang="zh-CN" altLang="en-US" sz="2400" b="1">
                <a:solidFill>
                  <a:schemeClr val="accent1"/>
                </a:solidFill>
                <a:latin typeface="宋体" panose="02010600030101010101" pitchFamily="2" charset="-122"/>
                <a:ea typeface="宋体" panose="02010600030101010101" pitchFamily="2" charset="-122"/>
                <a:sym typeface="+mn-ea"/>
              </a:rPr>
              <a:t>或</a:t>
            </a:r>
            <a:r>
              <a:rPr lang="zh-CN" altLang="en-US" sz="2400" b="1">
                <a:solidFill>
                  <a:srgbClr val="FF0000"/>
                </a:solidFill>
                <a:latin typeface="宋体" panose="02010600030101010101" pitchFamily="2" charset="-122"/>
                <a:ea typeface="宋体" panose="02010600030101010101" pitchFamily="2" charset="-122"/>
                <a:sym typeface="+mn-ea"/>
              </a:rPr>
              <a:t>自治区人民政府奖学金</a:t>
            </a:r>
            <a:r>
              <a:rPr lang="zh-CN" altLang="en-US" sz="2400">
                <a:latin typeface="宋体" panose="02010600030101010101" pitchFamily="2" charset="-122"/>
                <a:ea typeface="宋体" panose="02010600030101010101" pitchFamily="2" charset="-122"/>
                <a:sym typeface="+mn-ea"/>
              </a:rPr>
              <a:t>。</a:t>
            </a:r>
            <a:endParaRPr lang="zh-CN" altLang="en-US" sz="2400">
              <a:latin typeface="宋体" panose="02010600030101010101" pitchFamily="2" charset="-122"/>
              <a:ea typeface="宋体" panose="02010600030101010101" pitchFamily="2" charset="-122"/>
            </a:endParaRPr>
          </a:p>
          <a:p>
            <a:pPr marL="0" indent="0" fontAlgn="auto">
              <a:lnSpc>
                <a:spcPct val="150000"/>
              </a:lnSpc>
              <a:buNone/>
            </a:pPr>
            <a:r>
              <a:rPr lang="en-US" altLang="zh-CN" sz="2400">
                <a:latin typeface="宋体" panose="02010600030101010101" pitchFamily="2" charset="-122"/>
                <a:ea typeface="宋体" panose="02010600030101010101" pitchFamily="2" charset="-122"/>
              </a:rPr>
              <a:t>  </a:t>
            </a:r>
            <a:endParaRPr lang="zh-CN" altLang="en-US" sz="2400">
              <a:latin typeface="宋体" panose="02010600030101010101" pitchFamily="2" charset="-122"/>
              <a:ea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bwMode="auto">
          <a:xfrm>
            <a:off x="883285" y="2194560"/>
            <a:ext cx="1851660" cy="17849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cxnSp>
        <p:nvCxnSpPr>
          <p:cNvPr id="4" name="直接连接符 9"/>
          <p:cNvCxnSpPr>
            <a:stCxn id="3" idx="7"/>
          </p:cNvCxnSpPr>
          <p:nvPr/>
        </p:nvCxnSpPr>
        <p:spPr>
          <a:xfrm flipV="1">
            <a:off x="2463568" y="1384396"/>
            <a:ext cx="1168169" cy="107177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10"/>
          <p:cNvCxnSpPr/>
          <p:nvPr/>
        </p:nvCxnSpPr>
        <p:spPr>
          <a:xfrm>
            <a:off x="6821019" y="3371285"/>
            <a:ext cx="997353" cy="89910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11"/>
          <p:cNvCxnSpPr/>
          <p:nvPr/>
        </p:nvCxnSpPr>
        <p:spPr>
          <a:xfrm flipV="1">
            <a:off x="8812017" y="3395385"/>
            <a:ext cx="995498" cy="900954"/>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223645" y="2495550"/>
            <a:ext cx="1170940" cy="1198880"/>
          </a:xfrm>
          <a:prstGeom prst="rect">
            <a:avLst/>
          </a:prstGeom>
          <a:noFill/>
        </p:spPr>
        <p:txBody>
          <a:bodyPr wrap="square" rtlCol="0">
            <a:spAutoFit/>
          </a:bodyPr>
          <a:lstStyle/>
          <a:p>
            <a:r>
              <a:rPr lang="en-US" altLang="zh-CN" sz="7200" b="1" dirty="0">
                <a:solidFill>
                  <a:schemeClr val="bg1"/>
                </a:solidFill>
                <a:latin typeface="思源黑体 CN Medium" panose="020B0600000000000000" pitchFamily="34" charset="-122"/>
                <a:ea typeface="思源黑体 CN Medium" panose="020B0600000000000000" pitchFamily="34" charset="-122"/>
              </a:rPr>
              <a:t>05</a:t>
            </a:r>
            <a:endParaRPr lang="en-US" altLang="zh-CN" sz="7200" b="1" dirty="0">
              <a:solidFill>
                <a:schemeClr val="bg1"/>
              </a:solidFill>
              <a:latin typeface="思源黑体 CN Medium" panose="020B0600000000000000" pitchFamily="34" charset="-122"/>
              <a:ea typeface="思源黑体 CN Medium" panose="020B0600000000000000" pitchFamily="34" charset="-122"/>
            </a:endParaRPr>
          </a:p>
        </p:txBody>
      </p:sp>
      <p:sp>
        <p:nvSpPr>
          <p:cNvPr id="13" name="文本框 12"/>
          <p:cNvSpPr txBox="1"/>
          <p:nvPr/>
        </p:nvSpPr>
        <p:spPr>
          <a:xfrm>
            <a:off x="9807515" y="2900070"/>
            <a:ext cx="413385" cy="645160"/>
          </a:xfrm>
          <a:prstGeom prst="rect">
            <a:avLst/>
          </a:prstGeom>
          <a:noFill/>
        </p:spPr>
        <p:txBody>
          <a:bodyPr wrap="none" rtlCol="0">
            <a:spAutoFit/>
          </a:bodyPr>
          <a:lstStyle/>
          <a:p>
            <a:r>
              <a:rPr lang="en-US" altLang="zh-CN" sz="3600" b="1" dirty="0">
                <a:solidFill>
                  <a:schemeClr val="bg1"/>
                </a:solidFill>
                <a:latin typeface="思源黑体 CN Medium" panose="020B0600000000000000" pitchFamily="34" charset="-122"/>
                <a:ea typeface="思源黑体 CN Medium" panose="020B0600000000000000" pitchFamily="34" charset="-122"/>
              </a:rPr>
              <a:t>0</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5" name="矩形 14"/>
          <p:cNvSpPr/>
          <p:nvPr/>
        </p:nvSpPr>
        <p:spPr>
          <a:xfrm>
            <a:off x="2789555" y="2289175"/>
            <a:ext cx="5939155" cy="1938020"/>
          </a:xfrm>
          <a:prstGeom prst="rect">
            <a:avLst/>
          </a:prstGeom>
          <a:ln>
            <a:noFill/>
          </a:ln>
        </p:spPr>
        <p:txBody>
          <a:bodyPr wrap="square">
            <a:spAutoFit/>
            <a:scene3d>
              <a:camera prst="orthographicFront"/>
              <a:lightRig rig="threePt" dir="t"/>
            </a:scene3d>
            <a:sp3d contourW="12700"/>
          </a:bodyPr>
          <a:lstStyle/>
          <a:p>
            <a:pPr algn="ctr" defTabSz="685800">
              <a:buSzPct val="80000"/>
            </a:pPr>
            <a:r>
              <a:rPr sz="60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自治区人民政府奖学金</a:t>
            </a:r>
            <a:endParaRPr sz="60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自治区人民政府奖学金</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8792210" cy="4284345"/>
          </a:xfrm>
        </p:spPr>
        <p:txBody>
          <a:bodyPr>
            <a:noAutofit/>
          </a:bodyPr>
          <a:p>
            <a:pPr fontAlgn="auto">
              <a:lnSpc>
                <a:spcPct val="150000"/>
              </a:lnSpc>
            </a:pPr>
            <a:r>
              <a:rPr lang="en-US" altLang="zh-CN" sz="2800" b="1">
                <a:solidFill>
                  <a:schemeClr val="tx1"/>
                </a:solidFill>
                <a:latin typeface="宋体" panose="02010600030101010101" pitchFamily="2" charset="-122"/>
                <a:ea typeface="宋体" panose="02010600030101010101" pitchFamily="2" charset="-122"/>
                <a:sym typeface="+mn-ea"/>
              </a:rPr>
              <a:t>1.</a:t>
            </a:r>
            <a:r>
              <a:rPr lang="zh-CN" altLang="en-US" sz="2800" b="1">
                <a:solidFill>
                  <a:schemeClr val="tx1"/>
                </a:solidFill>
                <a:latin typeface="宋体" panose="02010600030101010101" pitchFamily="2" charset="-122"/>
                <a:ea typeface="宋体" panose="02010600030101010101" pitchFamily="2" charset="-122"/>
                <a:sym typeface="+mn-ea"/>
              </a:rPr>
              <a:t>奖励对象：全区高校全日制本</a:t>
            </a:r>
            <a:r>
              <a:rPr lang="zh-CN" altLang="en-US" sz="2800" b="1">
                <a:solidFill>
                  <a:srgbClr val="FF0000"/>
                </a:solidFill>
                <a:latin typeface="宋体" panose="02010600030101010101" pitchFamily="2" charset="-122"/>
                <a:ea typeface="宋体" panose="02010600030101010101" pitchFamily="2" charset="-122"/>
                <a:sym typeface="+mn-ea"/>
              </a:rPr>
              <a:t>专科</a:t>
            </a:r>
            <a:r>
              <a:rPr lang="zh-CN" altLang="en-US" sz="2800" b="1">
                <a:solidFill>
                  <a:schemeClr val="tx1"/>
                </a:solidFill>
                <a:latin typeface="宋体" panose="02010600030101010101" pitchFamily="2" charset="-122"/>
                <a:ea typeface="宋体" panose="02010600030101010101" pitchFamily="2" charset="-122"/>
                <a:sym typeface="+mn-ea"/>
              </a:rPr>
              <a:t>学生中</a:t>
            </a:r>
            <a:r>
              <a:rPr lang="zh-CN" altLang="en-US" sz="2800" b="1">
                <a:solidFill>
                  <a:srgbClr val="FF0000"/>
                </a:solidFill>
                <a:latin typeface="宋体" panose="02010600030101010101" pitchFamily="2" charset="-122"/>
                <a:ea typeface="宋体" panose="02010600030101010101" pitchFamily="2" charset="-122"/>
                <a:sym typeface="+mn-ea"/>
              </a:rPr>
              <a:t>品学兼优</a:t>
            </a:r>
            <a:r>
              <a:rPr lang="zh-CN" altLang="en-US" sz="2800" b="1">
                <a:solidFill>
                  <a:schemeClr val="tx1"/>
                </a:solidFill>
                <a:latin typeface="宋体" panose="02010600030101010101" pitchFamily="2" charset="-122"/>
                <a:ea typeface="宋体" panose="02010600030101010101" pitchFamily="2" charset="-122"/>
                <a:sym typeface="+mn-ea"/>
              </a:rPr>
              <a:t>的</a:t>
            </a:r>
            <a:r>
              <a:rPr lang="zh-CN" altLang="en-US" sz="2800" b="1">
                <a:solidFill>
                  <a:srgbClr val="FF0000"/>
                </a:solidFill>
                <a:latin typeface="宋体" panose="02010600030101010101" pitchFamily="2" charset="-122"/>
                <a:ea typeface="宋体" panose="02010600030101010101" pitchFamily="2" charset="-122"/>
                <a:sym typeface="+mn-ea"/>
              </a:rPr>
              <a:t>在校</a:t>
            </a:r>
            <a:r>
              <a:rPr lang="zh-CN" altLang="en-US" sz="2800" b="1">
                <a:solidFill>
                  <a:schemeClr val="tx1"/>
                </a:solidFill>
                <a:latin typeface="宋体" panose="02010600030101010101" pitchFamily="2" charset="-122"/>
                <a:ea typeface="宋体" panose="02010600030101010101" pitchFamily="2" charset="-122"/>
                <a:sym typeface="+mn-ea"/>
              </a:rPr>
              <a:t>学生，包括</a:t>
            </a:r>
            <a:r>
              <a:rPr lang="zh-CN" altLang="en-US" sz="2800" b="1">
                <a:solidFill>
                  <a:srgbClr val="FF0000"/>
                </a:solidFill>
                <a:latin typeface="宋体" panose="02010600030101010101" pitchFamily="2" charset="-122"/>
                <a:ea typeface="宋体" panose="02010600030101010101" pitchFamily="2" charset="-122"/>
                <a:sym typeface="+mn-ea"/>
              </a:rPr>
              <a:t>当年考入</a:t>
            </a:r>
            <a:r>
              <a:rPr lang="zh-CN" altLang="en-US" sz="2800" b="1">
                <a:solidFill>
                  <a:schemeClr val="tx1"/>
                </a:solidFill>
                <a:latin typeface="宋体" panose="02010600030101010101" pitchFamily="2" charset="-122"/>
                <a:ea typeface="宋体" panose="02010600030101010101" pitchFamily="2" charset="-122"/>
                <a:sym typeface="+mn-ea"/>
              </a:rPr>
              <a:t>普通高校的全日制本专科学生。</a:t>
            </a:r>
            <a:endParaRPr lang="zh-CN" altLang="en-US" sz="2800" b="1">
              <a:solidFill>
                <a:schemeClr val="tx1"/>
              </a:solidFill>
              <a:latin typeface="宋体" panose="02010600030101010101" pitchFamily="2" charset="-122"/>
              <a:ea typeface="宋体" panose="02010600030101010101" pitchFamily="2" charset="-122"/>
              <a:sym typeface="+mn-ea"/>
            </a:endParaRPr>
          </a:p>
          <a:p>
            <a:pPr marL="0" indent="0" fontAlgn="auto">
              <a:lnSpc>
                <a:spcPct val="150000"/>
              </a:lnSpc>
              <a:buNone/>
            </a:pPr>
            <a:endParaRPr lang="zh-CN" altLang="en-US" sz="2800" b="1">
              <a:solidFill>
                <a:schemeClr val="tx1"/>
              </a:solidFill>
              <a:latin typeface="宋体" panose="02010600030101010101" pitchFamily="2" charset="-122"/>
              <a:ea typeface="宋体" panose="02010600030101010101" pitchFamily="2" charset="-122"/>
            </a:endParaRPr>
          </a:p>
          <a:p>
            <a:pPr fontAlgn="auto">
              <a:lnSpc>
                <a:spcPct val="150000"/>
              </a:lnSpc>
            </a:pPr>
            <a:r>
              <a:rPr lang="en-US" altLang="zh-CN" sz="2800" b="1">
                <a:solidFill>
                  <a:schemeClr val="tx1"/>
                </a:solidFill>
                <a:latin typeface="宋体" panose="02010600030101010101" pitchFamily="2" charset="-122"/>
                <a:ea typeface="宋体" panose="02010600030101010101" pitchFamily="2" charset="-122"/>
                <a:sym typeface="+mn-ea"/>
              </a:rPr>
              <a:t>2.</a:t>
            </a:r>
            <a:r>
              <a:rPr lang="zh-CN" altLang="en-US" sz="2800" b="1">
                <a:solidFill>
                  <a:schemeClr val="tx1"/>
                </a:solidFill>
                <a:latin typeface="宋体" panose="02010600030101010101" pitchFamily="2" charset="-122"/>
                <a:ea typeface="宋体" panose="02010600030101010101" pitchFamily="2" charset="-122"/>
                <a:sym typeface="+mn-ea"/>
              </a:rPr>
              <a:t>奖励标准：</a:t>
            </a:r>
            <a:r>
              <a:rPr sz="2800" b="1">
                <a:solidFill>
                  <a:srgbClr val="FF0000"/>
                </a:solidFill>
                <a:latin typeface="宋体" panose="02010600030101010101" pitchFamily="2" charset="-122"/>
                <a:ea typeface="宋体" panose="02010600030101010101" pitchFamily="2" charset="-122"/>
                <a:sym typeface="+mn-ea"/>
              </a:rPr>
              <a:t>每人每年5000元。</a:t>
            </a:r>
            <a:endParaRPr sz="2800" b="1">
              <a:solidFill>
                <a:schemeClr val="tx1"/>
              </a:solidFill>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800" b="1">
              <a:solidFill>
                <a:schemeClr val="tx1"/>
              </a:solidFill>
              <a:latin typeface="宋体" panose="02010600030101010101" pitchFamily="2" charset="-122"/>
              <a:ea typeface="宋体" panose="02010600030101010101" pitchFamily="2" charset="-122"/>
              <a:sym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normAutofit fontScale="90000"/>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自治区人民政府奖学金</a:t>
            </a:r>
            <a:b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944880" y="1238885"/>
            <a:ext cx="8792210" cy="4858385"/>
          </a:xfrm>
        </p:spPr>
        <p:txBody>
          <a:bodyPr>
            <a:noAutofit/>
          </a:bodyPr>
          <a:p>
            <a:pPr fontAlgn="auto">
              <a:lnSpc>
                <a:spcPct val="150000"/>
              </a:lnSpc>
            </a:pPr>
            <a:r>
              <a:rPr lang="en-US" altLang="zh-CN" sz="2400" b="1">
                <a:solidFill>
                  <a:schemeClr val="tx1"/>
                </a:solidFill>
                <a:latin typeface="宋体" panose="02010600030101010101" pitchFamily="2" charset="-122"/>
                <a:ea typeface="宋体" panose="02010600030101010101" pitchFamily="2" charset="-122"/>
              </a:rPr>
              <a:t>3.基本申请条件：</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1</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热爱社会主义祖国，拥护中国共产党的领导</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2</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遵守宪法和法律，遵守学校规章制度</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3</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诚实守信，道德品质优良；</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4</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rgbClr val="FF0000"/>
                </a:solidFill>
                <a:latin typeface="宋体" panose="02010600030101010101" pitchFamily="2" charset="-122"/>
                <a:ea typeface="宋体" panose="02010600030101010101" pitchFamily="2" charset="-122"/>
              </a:rPr>
              <a:t>在校</a:t>
            </a:r>
            <a:r>
              <a:rPr lang="en-US" altLang="zh-CN" sz="2400" b="1">
                <a:solidFill>
                  <a:schemeClr val="tx1"/>
                </a:solidFill>
                <a:latin typeface="宋体" panose="02010600030101010101" pitchFamily="2" charset="-122"/>
                <a:ea typeface="宋体" panose="02010600030101010101" pitchFamily="2" charset="-122"/>
              </a:rPr>
              <a:t>期间学习</a:t>
            </a:r>
            <a:r>
              <a:rPr lang="en-US" altLang="zh-CN" sz="2400" b="1">
                <a:solidFill>
                  <a:srgbClr val="FF0000"/>
                </a:solidFill>
                <a:latin typeface="宋体" panose="02010600030101010101" pitchFamily="2" charset="-122"/>
                <a:ea typeface="宋体" panose="02010600030101010101" pitchFamily="2" charset="-122"/>
              </a:rPr>
              <a:t>成绩优秀</a:t>
            </a:r>
            <a:r>
              <a:rPr lang="en-US" altLang="zh-CN" sz="2400" b="1">
                <a:solidFill>
                  <a:schemeClr val="tx1"/>
                </a:solidFill>
                <a:latin typeface="宋体" panose="02010600030101010101" pitchFamily="2" charset="-122"/>
                <a:ea typeface="宋体" panose="02010600030101010101" pitchFamily="2" charset="-122"/>
              </a:rPr>
              <a:t>或参加</a:t>
            </a:r>
            <a:r>
              <a:rPr lang="en-US" altLang="zh-CN" sz="2400" b="1">
                <a:solidFill>
                  <a:srgbClr val="FF0000"/>
                </a:solidFill>
                <a:latin typeface="宋体" panose="02010600030101010101" pitchFamily="2" charset="-122"/>
                <a:ea typeface="宋体" panose="02010600030101010101" pitchFamily="2" charset="-122"/>
              </a:rPr>
              <a:t>全国统一高考成绩优秀</a:t>
            </a:r>
            <a:r>
              <a:rPr lang="en-US" altLang="zh-CN" sz="2400" b="1">
                <a:solidFill>
                  <a:schemeClr val="tx1"/>
                </a:solidFill>
                <a:latin typeface="宋体" panose="02010600030101010101" pitchFamily="2" charset="-122"/>
                <a:ea typeface="宋体" panose="02010600030101010101" pitchFamily="2" charset="-122"/>
              </a:rPr>
              <a:t>；</a:t>
            </a:r>
            <a:r>
              <a:rPr lang="en-US" altLang="zh-CN" sz="2400">
                <a:latin typeface="宋体" panose="02010600030101010101" pitchFamily="2" charset="-122"/>
                <a:ea typeface="宋体" panose="02010600030101010101" pitchFamily="2" charset="-122"/>
              </a:rPr>
              <a:t>  </a:t>
            </a:r>
            <a:endParaRPr lang="en-US" altLang="zh-CN" sz="2400">
              <a:latin typeface="宋体" panose="02010600030101010101" pitchFamily="2" charset="-122"/>
              <a:ea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自治区人民政府奖学金</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925195" y="1095375"/>
            <a:ext cx="9185275" cy="5441950"/>
          </a:xfrm>
        </p:spPr>
        <p:txBody>
          <a:bodyPr>
            <a:noAutofit/>
          </a:bodyPr>
          <a:p>
            <a:pPr fontAlgn="auto">
              <a:lnSpc>
                <a:spcPct val="150000"/>
              </a:lnSpc>
            </a:pPr>
            <a:r>
              <a:rPr lang="en-US" altLang="zh-CN" sz="2400" b="1">
                <a:solidFill>
                  <a:schemeClr val="tx1"/>
                </a:solidFill>
                <a:latin typeface="宋体" panose="02010600030101010101" pitchFamily="2" charset="-122"/>
                <a:ea typeface="宋体" panose="02010600030101010101" pitchFamily="2" charset="-122"/>
              </a:rPr>
              <a:t>4.评审和发放：</a:t>
            </a:r>
            <a:endParaRPr lang="en-US" altLang="zh-CN" sz="2400" b="1">
              <a:solidFill>
                <a:srgbClr val="FF0000"/>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1</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自治区人民政府奖学金</a:t>
            </a:r>
            <a:r>
              <a:rPr lang="en-US" altLang="zh-CN" sz="2400" b="1">
                <a:solidFill>
                  <a:srgbClr val="FF0000"/>
                </a:solidFill>
                <a:latin typeface="宋体" panose="02010600030101010101" pitchFamily="2" charset="-122"/>
                <a:ea typeface="宋体" panose="02010600030101010101" pitchFamily="2" charset="-122"/>
              </a:rPr>
              <a:t>每学年评选一次</a:t>
            </a:r>
            <a:r>
              <a:rPr lang="en-US" altLang="zh-CN" sz="2400" b="1">
                <a:solidFill>
                  <a:schemeClr val="tx1"/>
                </a:solidFill>
                <a:latin typeface="宋体" panose="02010600030101010101" pitchFamily="2" charset="-122"/>
                <a:ea typeface="宋体" panose="02010600030101010101" pitchFamily="2" charset="-122"/>
              </a:rPr>
              <a:t>，每年</a:t>
            </a:r>
            <a:r>
              <a:rPr lang="en-US" altLang="zh-CN" sz="2400" b="1">
                <a:solidFill>
                  <a:srgbClr val="FF0000"/>
                </a:solidFill>
                <a:latin typeface="宋体" panose="02010600030101010101" pitchFamily="2" charset="-122"/>
                <a:ea typeface="宋体" panose="02010600030101010101" pitchFamily="2" charset="-122"/>
              </a:rPr>
              <a:t>9月30日前</a:t>
            </a:r>
            <a:r>
              <a:rPr lang="en-US" altLang="zh-CN" sz="2400" b="1">
                <a:solidFill>
                  <a:schemeClr val="tx1"/>
                </a:solidFill>
                <a:latin typeface="宋体" panose="02010600030101010101" pitchFamily="2" charset="-122"/>
                <a:ea typeface="宋体" panose="02010600030101010101" pitchFamily="2" charset="-122"/>
              </a:rPr>
              <a:t>，学生</a:t>
            </a:r>
            <a:r>
              <a:rPr lang="en-US" altLang="zh-CN" sz="2400" b="1">
                <a:solidFill>
                  <a:srgbClr val="FF0000"/>
                </a:solidFill>
                <a:latin typeface="宋体" panose="02010600030101010101" pitchFamily="2" charset="-122"/>
                <a:ea typeface="宋体" panose="02010600030101010101" pitchFamily="2" charset="-122"/>
              </a:rPr>
              <a:t>向学校</a:t>
            </a:r>
            <a:r>
              <a:rPr lang="en-US" altLang="zh-CN" sz="2400" b="1">
                <a:solidFill>
                  <a:schemeClr val="tx1"/>
                </a:solidFill>
                <a:latin typeface="宋体" panose="02010600030101010101" pitchFamily="2" charset="-122"/>
                <a:ea typeface="宋体" panose="02010600030101010101" pitchFamily="2" charset="-122"/>
              </a:rPr>
              <a:t>提出申请，</a:t>
            </a:r>
            <a:r>
              <a:rPr lang="en-US" altLang="zh-CN" sz="2400" b="1">
                <a:solidFill>
                  <a:srgbClr val="FF0000"/>
                </a:solidFill>
                <a:latin typeface="宋体" panose="02010600030101010101" pitchFamily="2" charset="-122"/>
                <a:ea typeface="宋体" panose="02010600030101010101" pitchFamily="2" charset="-122"/>
              </a:rPr>
              <a:t>递交自治区人民政府奖学金申请表</a:t>
            </a:r>
            <a:r>
              <a:rPr lang="en-US" altLang="zh-CN" sz="2400" b="1">
                <a:solidFill>
                  <a:schemeClr val="tx1"/>
                </a:solidFill>
                <a:latin typeface="宋体" panose="02010600030101010101" pitchFamily="2" charset="-122"/>
                <a:ea typeface="宋体" panose="02010600030101010101" pitchFamily="2" charset="-122"/>
              </a:rPr>
              <a:t>。</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2</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报学校领导集体研究通过后，在校内进行不少于5个工作日的公示。公示无异议后，每年</a:t>
            </a:r>
            <a:r>
              <a:rPr lang="en-US" altLang="zh-CN" sz="2400" b="1">
                <a:solidFill>
                  <a:srgbClr val="FF0000"/>
                </a:solidFill>
                <a:latin typeface="宋体" panose="02010600030101010101" pitchFamily="2" charset="-122"/>
                <a:ea typeface="宋体" panose="02010600030101010101" pitchFamily="2" charset="-122"/>
              </a:rPr>
              <a:t>10月31日前</a:t>
            </a:r>
            <a:r>
              <a:rPr lang="en-US" altLang="zh-CN" sz="2400" b="1">
                <a:solidFill>
                  <a:schemeClr val="tx1"/>
                </a:solidFill>
                <a:latin typeface="宋体" panose="02010600030101010101" pitchFamily="2" charset="-122"/>
                <a:ea typeface="宋体" panose="02010600030101010101" pitchFamily="2" charset="-122"/>
              </a:rPr>
              <a:t>，各高校将评审结果逐级</a:t>
            </a:r>
            <a:r>
              <a:rPr lang="en-US" altLang="zh-CN" sz="2400" b="1">
                <a:solidFill>
                  <a:srgbClr val="FF0000"/>
                </a:solidFill>
                <a:latin typeface="宋体" panose="02010600030101010101" pitchFamily="2" charset="-122"/>
                <a:ea typeface="宋体" panose="02010600030101010101" pitchFamily="2" charset="-122"/>
              </a:rPr>
              <a:t>报至自治区学生资助管理中心。</a:t>
            </a:r>
            <a:endParaRPr lang="en-US" altLang="zh-CN"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rPr>
              <a:t>  </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3</a:t>
            </a:r>
            <a:r>
              <a:rPr lang="zh-CN" altLang="en-US" sz="2400" b="1">
                <a:solidFill>
                  <a:schemeClr val="tx1"/>
                </a:solidFill>
                <a:latin typeface="宋体" panose="02010600030101010101" pitchFamily="2" charset="-122"/>
                <a:ea typeface="宋体" panose="02010600030101010101" pitchFamily="2" charset="-122"/>
              </a:rPr>
              <a:t>）</a:t>
            </a:r>
            <a:r>
              <a:rPr lang="en-US" altLang="zh-CN" sz="2400" b="1">
                <a:solidFill>
                  <a:schemeClr val="tx1"/>
                </a:solidFill>
                <a:latin typeface="宋体" panose="02010600030101010101" pitchFamily="2" charset="-122"/>
                <a:ea typeface="宋体" panose="02010600030101010101" pitchFamily="2" charset="-122"/>
              </a:rPr>
              <a:t>自治区学生资助管理中心</a:t>
            </a:r>
            <a:r>
              <a:rPr lang="en-US" altLang="zh-CN" sz="2400" b="1">
                <a:solidFill>
                  <a:srgbClr val="FF0000"/>
                </a:solidFill>
                <a:latin typeface="宋体" panose="02010600030101010101" pitchFamily="2" charset="-122"/>
                <a:ea typeface="宋体" panose="02010600030101010101" pitchFamily="2" charset="-122"/>
              </a:rPr>
              <a:t>于11月15日前批复</a:t>
            </a:r>
            <a:r>
              <a:rPr lang="en-US" altLang="zh-CN" sz="2400" b="1">
                <a:solidFill>
                  <a:schemeClr val="tx1"/>
                </a:solidFill>
                <a:latin typeface="宋体" panose="02010600030101010101" pitchFamily="2" charset="-122"/>
                <a:ea typeface="宋体" panose="02010600030101010101" pitchFamily="2" charset="-122"/>
              </a:rPr>
              <a:t>。高校于每年</a:t>
            </a:r>
            <a:r>
              <a:rPr lang="en-US" altLang="zh-CN" sz="2400" b="1">
                <a:solidFill>
                  <a:srgbClr val="FF0000"/>
                </a:solidFill>
                <a:latin typeface="宋体" panose="02010600030101010101" pitchFamily="2" charset="-122"/>
                <a:ea typeface="宋体" panose="02010600030101010101" pitchFamily="2" charset="-122"/>
              </a:rPr>
              <a:t>12月31日前</a:t>
            </a:r>
            <a:r>
              <a:rPr lang="en-US" altLang="zh-CN" sz="2400" b="1">
                <a:solidFill>
                  <a:schemeClr val="tx1"/>
                </a:solidFill>
                <a:latin typeface="宋体" panose="02010600030101010101" pitchFamily="2" charset="-122"/>
                <a:ea typeface="宋体" panose="02010600030101010101" pitchFamily="2" charset="-122"/>
              </a:rPr>
              <a:t>将政府奖学金</a:t>
            </a:r>
            <a:r>
              <a:rPr lang="en-US" altLang="zh-CN" sz="2400" b="1">
                <a:solidFill>
                  <a:srgbClr val="FF0000"/>
                </a:solidFill>
                <a:latin typeface="宋体" panose="02010600030101010101" pitchFamily="2" charset="-122"/>
                <a:ea typeface="宋体" panose="02010600030101010101" pitchFamily="2" charset="-122"/>
              </a:rPr>
              <a:t>通过学生个人银行卡一次性发放给获奖学生，并记入学生的学籍档案。</a:t>
            </a:r>
            <a:r>
              <a:rPr lang="en-US" altLang="zh-CN" sz="2400" b="1">
                <a:latin typeface="宋体" panose="02010600030101010101" pitchFamily="2" charset="-122"/>
                <a:ea typeface="宋体" panose="02010600030101010101" pitchFamily="2" charset="-122"/>
              </a:rPr>
              <a:t> </a:t>
            </a:r>
            <a:endParaRPr lang="en-US" altLang="zh-CN" sz="2400" b="1">
              <a:latin typeface="宋体" panose="02010600030101010101" pitchFamily="2" charset="-122"/>
              <a:ea typeface="宋体" panose="0201060003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81430" y="531495"/>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自治区人民政府奖学金</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77545" y="1238885"/>
            <a:ext cx="8792210" cy="4284345"/>
          </a:xfrm>
        </p:spPr>
        <p:txBody>
          <a:bodyPr>
            <a:noAutofit/>
          </a:bodyPr>
          <a:p>
            <a:pPr fontAlgn="auto">
              <a:lnSpc>
                <a:spcPct val="150000"/>
              </a:lnSpc>
            </a:pPr>
            <a:r>
              <a:rPr lang="en-US" altLang="zh-CN" sz="2800" b="1">
                <a:latin typeface="宋体" panose="02010600030101010101" pitchFamily="2" charset="-122"/>
                <a:ea typeface="宋体" panose="02010600030101010101" pitchFamily="2" charset="-122"/>
                <a:sym typeface="+mn-ea"/>
              </a:rPr>
              <a:t>5</a:t>
            </a:r>
            <a:r>
              <a:rPr lang="zh-CN" altLang="en-US" sz="2800" b="1">
                <a:latin typeface="宋体" panose="02010600030101010101" pitchFamily="2" charset="-122"/>
                <a:ea typeface="宋体" panose="02010600030101010101" pitchFamily="2" charset="-122"/>
                <a:sym typeface="+mn-ea"/>
              </a:rPr>
              <a:t>．相关事项：</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1</a:t>
            </a:r>
            <a:r>
              <a:rPr lang="zh-CN" altLang="en-US" sz="2400" b="1">
                <a:latin typeface="宋体" panose="02010600030101010101" pitchFamily="2" charset="-122"/>
                <a:ea typeface="宋体" panose="02010600030101010101" pitchFamily="2" charset="-122"/>
              </a:rPr>
              <a:t>）</a:t>
            </a:r>
            <a:r>
              <a:rPr lang="zh-CN" altLang="en-US" sz="2400" b="1">
                <a:solidFill>
                  <a:srgbClr val="FF0000"/>
                </a:solidFill>
                <a:latin typeface="宋体" panose="02010600030101010101" pitchFamily="2" charset="-122"/>
                <a:ea typeface="宋体" panose="02010600030101010101" pitchFamily="2" charset="-122"/>
              </a:rPr>
              <a:t>同一学年内</a:t>
            </a:r>
            <a:r>
              <a:rPr lang="zh-CN" altLang="en-US" sz="2400" b="1">
                <a:latin typeface="宋体" panose="02010600030101010101" pitchFamily="2" charset="-122"/>
                <a:ea typeface="宋体" panose="02010600030101010101" pitchFamily="2" charset="-122"/>
              </a:rPr>
              <a:t>，</a:t>
            </a:r>
            <a:r>
              <a:rPr lang="zh-CN" altLang="en-US" sz="2400" b="1">
                <a:solidFill>
                  <a:schemeClr val="tx1"/>
                </a:solidFill>
                <a:latin typeface="宋体" panose="02010600030101010101" pitchFamily="2" charset="-122"/>
                <a:ea typeface="宋体" panose="02010600030101010101" pitchFamily="2" charset="-122"/>
              </a:rPr>
              <a:t>获得自治区人民政府奖学金的家庭经济困难学生</a:t>
            </a:r>
            <a:r>
              <a:rPr lang="zh-CN" altLang="en-US" sz="2400" b="1">
                <a:solidFill>
                  <a:srgbClr val="FF0000"/>
                </a:solidFill>
                <a:latin typeface="宋体" panose="02010600030101010101" pitchFamily="2" charset="-122"/>
                <a:ea typeface="宋体" panose="02010600030101010101" pitchFamily="2" charset="-122"/>
              </a:rPr>
              <a:t>可以</a:t>
            </a:r>
            <a:r>
              <a:rPr lang="zh-CN" altLang="en-US" sz="2400" b="1">
                <a:solidFill>
                  <a:schemeClr val="tx1"/>
                </a:solidFill>
                <a:latin typeface="宋体" panose="02010600030101010101" pitchFamily="2" charset="-122"/>
                <a:ea typeface="宋体" panose="02010600030101010101" pitchFamily="2" charset="-122"/>
              </a:rPr>
              <a:t>同时申请并</a:t>
            </a:r>
            <a:r>
              <a:rPr lang="zh-CN" altLang="en-US" sz="2400" b="1">
                <a:solidFill>
                  <a:srgbClr val="FF0000"/>
                </a:solidFill>
                <a:latin typeface="宋体" panose="02010600030101010101" pitchFamily="2" charset="-122"/>
                <a:ea typeface="宋体" panose="02010600030101010101" pitchFamily="2" charset="-122"/>
              </a:rPr>
              <a:t>获得国家助学金。</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a:t>
            </a:r>
            <a:r>
              <a:rPr lang="en-US" altLang="zh-CN" sz="2400" b="1">
                <a:latin typeface="宋体" panose="02010600030101010101" pitchFamily="2" charset="-122"/>
                <a:ea typeface="宋体" panose="02010600030101010101" pitchFamily="2" charset="-122"/>
              </a:rPr>
              <a:t>2</a:t>
            </a:r>
            <a:r>
              <a:rPr lang="zh-CN" altLang="en-US" sz="2400" b="1">
                <a:latin typeface="宋体" panose="02010600030101010101" pitchFamily="2" charset="-122"/>
                <a:ea typeface="宋体" panose="02010600030101010101" pitchFamily="2" charset="-122"/>
              </a:rPr>
              <a:t>）</a:t>
            </a:r>
            <a:r>
              <a:rPr lang="zh-CN" altLang="en-US" sz="2400" b="1">
                <a:solidFill>
                  <a:srgbClr val="FF0000"/>
                </a:solidFill>
                <a:latin typeface="宋体" panose="02010600030101010101" pitchFamily="2" charset="-122"/>
                <a:ea typeface="宋体" panose="02010600030101010101" pitchFamily="2" charset="-122"/>
              </a:rPr>
              <a:t>同一学年内</a:t>
            </a:r>
            <a:r>
              <a:rPr lang="zh-CN" altLang="en-US" sz="2400" b="1">
                <a:latin typeface="宋体" panose="02010600030101010101" pitchFamily="2" charset="-122"/>
                <a:ea typeface="宋体" panose="02010600030101010101" pitchFamily="2" charset="-122"/>
              </a:rPr>
              <a:t>，</a:t>
            </a:r>
            <a:r>
              <a:rPr lang="zh-CN" altLang="en-US" sz="2400" b="1">
                <a:solidFill>
                  <a:schemeClr val="tx1"/>
                </a:solidFill>
                <a:latin typeface="宋体" panose="02010600030101010101" pitchFamily="2" charset="-122"/>
                <a:ea typeface="宋体" panose="02010600030101010101" pitchFamily="2" charset="-122"/>
              </a:rPr>
              <a:t>获得</a:t>
            </a:r>
            <a:r>
              <a:rPr lang="zh-CN" altLang="en-US" sz="2400" b="1">
                <a:solidFill>
                  <a:schemeClr val="tx1"/>
                </a:solidFill>
                <a:latin typeface="宋体" panose="02010600030101010101" pitchFamily="2" charset="-122"/>
                <a:ea typeface="宋体" panose="02010600030101010101" pitchFamily="2" charset="-122"/>
                <a:sym typeface="+mn-ea"/>
              </a:rPr>
              <a:t>自治区人民政府奖学金</a:t>
            </a:r>
            <a:r>
              <a:rPr lang="zh-CN" altLang="en-US" sz="2400" b="1">
                <a:solidFill>
                  <a:schemeClr val="tx1"/>
                </a:solidFill>
                <a:latin typeface="宋体" panose="02010600030101010101" pitchFamily="2" charset="-122"/>
                <a:ea typeface="宋体" panose="02010600030101010101" pitchFamily="2" charset="-122"/>
              </a:rPr>
              <a:t>的学生</a:t>
            </a:r>
            <a:r>
              <a:rPr lang="zh-CN" altLang="en-US" sz="2400" b="1">
                <a:solidFill>
                  <a:srgbClr val="FF0000"/>
                </a:solidFill>
                <a:latin typeface="宋体" panose="02010600030101010101" pitchFamily="2" charset="-122"/>
                <a:ea typeface="宋体" panose="02010600030101010101" pitchFamily="2" charset="-122"/>
              </a:rPr>
              <a:t>不能</a:t>
            </a:r>
            <a:r>
              <a:rPr lang="zh-CN" altLang="en-US" sz="2400" b="1">
                <a:solidFill>
                  <a:schemeClr val="tx1"/>
                </a:solidFill>
                <a:latin typeface="宋体" panose="02010600030101010101" pitchFamily="2" charset="-122"/>
                <a:ea typeface="宋体" panose="02010600030101010101" pitchFamily="2" charset="-122"/>
              </a:rPr>
              <a:t>同时</a:t>
            </a:r>
            <a:r>
              <a:rPr lang="zh-CN" altLang="en-US" sz="2400" b="1">
                <a:solidFill>
                  <a:srgbClr val="FF0000"/>
                </a:solidFill>
                <a:latin typeface="宋体" panose="02010600030101010101" pitchFamily="2" charset="-122"/>
                <a:ea typeface="宋体" panose="02010600030101010101" pitchFamily="2" charset="-122"/>
              </a:rPr>
              <a:t>获得国家奖学金或国家励志奖学金</a:t>
            </a:r>
            <a:r>
              <a:rPr lang="zh-CN" altLang="en-US" sz="2400" b="1">
                <a:latin typeface="宋体" panose="02010600030101010101" pitchFamily="2" charset="-122"/>
                <a:ea typeface="宋体" panose="02010600030101010101" pitchFamily="2" charset="-122"/>
              </a:rPr>
              <a:t>。</a:t>
            </a:r>
            <a:endParaRPr lang="zh-CN" altLang="en-US" sz="2400" b="1">
              <a:latin typeface="宋体" panose="02010600030101010101" pitchFamily="2" charset="-122"/>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bwMode="auto">
          <a:xfrm>
            <a:off x="883285" y="2194560"/>
            <a:ext cx="1851660" cy="17849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cxnSp>
        <p:nvCxnSpPr>
          <p:cNvPr id="4" name="直接连接符 9"/>
          <p:cNvCxnSpPr>
            <a:stCxn id="3" idx="7"/>
          </p:cNvCxnSpPr>
          <p:nvPr/>
        </p:nvCxnSpPr>
        <p:spPr>
          <a:xfrm flipV="1">
            <a:off x="2463568" y="1384396"/>
            <a:ext cx="1168169" cy="107177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10"/>
          <p:cNvCxnSpPr/>
          <p:nvPr/>
        </p:nvCxnSpPr>
        <p:spPr>
          <a:xfrm>
            <a:off x="6821019" y="3371285"/>
            <a:ext cx="997353" cy="89910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11"/>
          <p:cNvCxnSpPr/>
          <p:nvPr/>
        </p:nvCxnSpPr>
        <p:spPr>
          <a:xfrm flipV="1">
            <a:off x="8812017" y="3395385"/>
            <a:ext cx="995498" cy="900954"/>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223645" y="2486660"/>
            <a:ext cx="1170940" cy="1198880"/>
          </a:xfrm>
          <a:prstGeom prst="rect">
            <a:avLst/>
          </a:prstGeom>
          <a:noFill/>
        </p:spPr>
        <p:txBody>
          <a:bodyPr wrap="square" rtlCol="0">
            <a:spAutoFit/>
          </a:bodyPr>
          <a:lstStyle/>
          <a:p>
            <a:r>
              <a:rPr lang="en-US" altLang="zh-CN" sz="7200" b="1" dirty="0">
                <a:solidFill>
                  <a:schemeClr val="bg1"/>
                </a:solidFill>
                <a:latin typeface="思源黑体 CN Medium" panose="020B0600000000000000" pitchFamily="34" charset="-122"/>
                <a:ea typeface="思源黑体 CN Medium" panose="020B0600000000000000" pitchFamily="34" charset="-122"/>
              </a:rPr>
              <a:t>01</a:t>
            </a:r>
            <a:endParaRPr lang="en-US" altLang="zh-CN" sz="7200" b="1" dirty="0">
              <a:solidFill>
                <a:schemeClr val="bg1"/>
              </a:solidFill>
              <a:latin typeface="思源黑体 CN Medium" panose="020B0600000000000000" pitchFamily="34" charset="-122"/>
              <a:ea typeface="思源黑体 CN Medium" panose="020B0600000000000000" pitchFamily="34" charset="-122"/>
            </a:endParaRPr>
          </a:p>
        </p:txBody>
      </p:sp>
      <p:sp>
        <p:nvSpPr>
          <p:cNvPr id="13" name="文本框 12"/>
          <p:cNvSpPr txBox="1"/>
          <p:nvPr/>
        </p:nvSpPr>
        <p:spPr>
          <a:xfrm>
            <a:off x="9807515" y="2900070"/>
            <a:ext cx="413385" cy="645160"/>
          </a:xfrm>
          <a:prstGeom prst="rect">
            <a:avLst/>
          </a:prstGeom>
          <a:noFill/>
        </p:spPr>
        <p:txBody>
          <a:bodyPr wrap="none" rtlCol="0">
            <a:spAutoFit/>
          </a:bodyPr>
          <a:lstStyle/>
          <a:p>
            <a:r>
              <a:rPr lang="en-US" altLang="zh-CN" sz="3600" b="1" dirty="0">
                <a:solidFill>
                  <a:schemeClr val="bg1"/>
                </a:solidFill>
                <a:latin typeface="思源黑体 CN Medium" panose="020B0600000000000000" pitchFamily="34" charset="-122"/>
                <a:ea typeface="思源黑体 CN Medium" panose="020B0600000000000000" pitchFamily="34" charset="-122"/>
              </a:rPr>
              <a:t>0</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5" name="矩形 14"/>
          <p:cNvSpPr/>
          <p:nvPr/>
        </p:nvSpPr>
        <p:spPr>
          <a:xfrm>
            <a:off x="3253105" y="2679700"/>
            <a:ext cx="5355590" cy="1014730"/>
          </a:xfrm>
          <a:prstGeom prst="rect">
            <a:avLst/>
          </a:prstGeom>
          <a:ln>
            <a:noFill/>
          </a:ln>
        </p:spPr>
        <p:txBody>
          <a:bodyPr wrap="square">
            <a:spAutoFit/>
            <a:scene3d>
              <a:camera prst="orthographicFront"/>
              <a:lightRig rig="threePt" dir="t"/>
            </a:scene3d>
            <a:sp3d contourW="12700"/>
          </a:bodyPr>
          <a:lstStyle/>
          <a:p>
            <a:pPr algn="ctr" defTabSz="685800">
              <a:buSzPct val="80000"/>
            </a:pPr>
            <a:r>
              <a:rPr kumimoji="0" lang="zh-CN" altLang="en-US" sz="6000" b="1" i="0" u="none" strike="noStrike" kern="1200" cap="none" spc="0" normalizeH="0" baseline="0"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国家助学贷款</a:t>
            </a:r>
            <a:endParaRPr kumimoji="0" lang="zh-CN" altLang="en-US" sz="6000" b="1" i="0" u="none" strike="noStrike" kern="1200" cap="none" spc="0" normalizeH="0" baseline="0"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bwMode="auto">
          <a:xfrm>
            <a:off x="883285" y="2194560"/>
            <a:ext cx="1851660" cy="17849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cxnSp>
        <p:nvCxnSpPr>
          <p:cNvPr id="4" name="直接连接符 9"/>
          <p:cNvCxnSpPr>
            <a:stCxn id="3" idx="7"/>
          </p:cNvCxnSpPr>
          <p:nvPr/>
        </p:nvCxnSpPr>
        <p:spPr>
          <a:xfrm flipV="1">
            <a:off x="2463568" y="1384396"/>
            <a:ext cx="1168169" cy="107177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10"/>
          <p:cNvCxnSpPr/>
          <p:nvPr/>
        </p:nvCxnSpPr>
        <p:spPr>
          <a:xfrm>
            <a:off x="6821019" y="3371285"/>
            <a:ext cx="997353" cy="89910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11"/>
          <p:cNvCxnSpPr/>
          <p:nvPr/>
        </p:nvCxnSpPr>
        <p:spPr>
          <a:xfrm flipV="1">
            <a:off x="8812017" y="3395385"/>
            <a:ext cx="995498" cy="900954"/>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223645" y="2495550"/>
            <a:ext cx="1170940" cy="1198880"/>
          </a:xfrm>
          <a:prstGeom prst="rect">
            <a:avLst/>
          </a:prstGeom>
          <a:noFill/>
        </p:spPr>
        <p:txBody>
          <a:bodyPr wrap="square" rtlCol="0">
            <a:spAutoFit/>
          </a:bodyPr>
          <a:lstStyle/>
          <a:p>
            <a:r>
              <a:rPr lang="en-US" altLang="zh-CN" sz="7200" b="1" dirty="0">
                <a:solidFill>
                  <a:schemeClr val="bg1"/>
                </a:solidFill>
                <a:latin typeface="思源黑体 CN Medium" panose="020B0600000000000000" pitchFamily="34" charset="-122"/>
                <a:ea typeface="思源黑体 CN Medium" panose="020B0600000000000000" pitchFamily="34" charset="-122"/>
              </a:rPr>
              <a:t>06</a:t>
            </a:r>
            <a:endParaRPr lang="en-US" altLang="zh-CN" sz="7200" b="1" dirty="0">
              <a:solidFill>
                <a:schemeClr val="bg1"/>
              </a:solidFill>
              <a:latin typeface="思源黑体 CN Medium" panose="020B0600000000000000" pitchFamily="34" charset="-122"/>
              <a:ea typeface="思源黑体 CN Medium" panose="020B0600000000000000" pitchFamily="34" charset="-122"/>
            </a:endParaRPr>
          </a:p>
        </p:txBody>
      </p:sp>
      <p:sp>
        <p:nvSpPr>
          <p:cNvPr id="13" name="文本框 12"/>
          <p:cNvSpPr txBox="1"/>
          <p:nvPr/>
        </p:nvSpPr>
        <p:spPr>
          <a:xfrm>
            <a:off x="9807515" y="2900070"/>
            <a:ext cx="413385" cy="645160"/>
          </a:xfrm>
          <a:prstGeom prst="rect">
            <a:avLst/>
          </a:prstGeom>
          <a:noFill/>
        </p:spPr>
        <p:txBody>
          <a:bodyPr wrap="none" rtlCol="0">
            <a:spAutoFit/>
          </a:bodyPr>
          <a:lstStyle/>
          <a:p>
            <a:r>
              <a:rPr lang="en-US" altLang="zh-CN" sz="3600" b="1" dirty="0">
                <a:solidFill>
                  <a:schemeClr val="bg1"/>
                </a:solidFill>
                <a:latin typeface="思源黑体 CN Medium" panose="020B0600000000000000" pitchFamily="34" charset="-122"/>
                <a:ea typeface="思源黑体 CN Medium" panose="020B0600000000000000" pitchFamily="34" charset="-122"/>
              </a:rPr>
              <a:t>0</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5" name="矩形 14"/>
          <p:cNvSpPr/>
          <p:nvPr/>
        </p:nvSpPr>
        <p:spPr>
          <a:xfrm>
            <a:off x="2789555" y="2289175"/>
            <a:ext cx="7606665" cy="2306955"/>
          </a:xfrm>
          <a:prstGeom prst="rect">
            <a:avLst/>
          </a:prstGeom>
          <a:ln>
            <a:noFill/>
          </a:ln>
        </p:spPr>
        <p:txBody>
          <a:bodyPr wrap="square">
            <a:spAutoFit/>
            <a:scene3d>
              <a:camera prst="orthographicFront"/>
              <a:lightRig rig="threePt" dir="t"/>
            </a:scene3d>
            <a:sp3d contourW="12700"/>
          </a:bodyPr>
          <a:lstStyle/>
          <a:p>
            <a:pPr algn="ctr" defTabSz="685800">
              <a:buSzPct val="80000"/>
            </a:pPr>
            <a:r>
              <a:rPr sz="48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应征入伍服义务兵役</a:t>
            </a:r>
            <a:endParaRPr sz="48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a:p>
            <a:pPr algn="ctr" defTabSz="685800">
              <a:buSzPct val="80000"/>
            </a:pPr>
            <a:r>
              <a:rPr sz="48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高等学校学生</a:t>
            </a:r>
            <a:r>
              <a:rPr sz="4800" b="1" noProof="0" dirty="0">
                <a:ln>
                  <a:noFill/>
                </a:ln>
                <a:solidFill>
                  <a:srgbClr val="FF0000"/>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学费补偿</a:t>
            </a:r>
            <a:r>
              <a:rPr sz="4800" b="1" noProof="0" dirty="0">
                <a:ln>
                  <a:noFill/>
                </a:ln>
                <a:solidFill>
                  <a:schemeClr val="accent1">
                    <a:lumMod val="75000"/>
                  </a:schemeClr>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国家助学贷款代偿</a:t>
            </a:r>
            <a:r>
              <a:rPr sz="48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及</a:t>
            </a:r>
            <a:r>
              <a:rPr sz="4800" b="1" noProof="0" dirty="0">
                <a:ln>
                  <a:noFill/>
                </a:ln>
                <a:solidFill>
                  <a:srgbClr val="00B0F0"/>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学费资助</a:t>
            </a:r>
            <a:endParaRPr sz="4800" b="1" noProof="0" dirty="0">
              <a:ln>
                <a:noFill/>
              </a:ln>
              <a:solidFill>
                <a:srgbClr val="00B0F0"/>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应征入伍服义务兵役高等学校学生</a:t>
            </a:r>
            <a:b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学费补偿</a:t>
            </a:r>
            <a:r>
              <a:rPr lang="zh-CN" altLang="zh-CN" b="1" dirty="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国家助学贷款代偿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及</a:t>
            </a: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学费资助</a:t>
            </a:r>
            <a:endPar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8792210" cy="507047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1</a:t>
            </a:r>
            <a:r>
              <a:rPr lang="zh-CN" altLang="en-US" sz="2400" b="1">
                <a:latin typeface="宋体" panose="02010600030101010101" pitchFamily="2" charset="-122"/>
                <a:ea typeface="宋体" panose="02010600030101010101" pitchFamily="2" charset="-122"/>
                <a:sym typeface="+mn-ea"/>
              </a:rPr>
              <a:t>．资助对象：应征入伍义务服兵役及</a:t>
            </a:r>
            <a:r>
              <a:rPr lang="zh-CN" altLang="en-US" sz="2400" b="1">
                <a:solidFill>
                  <a:srgbClr val="FF0000"/>
                </a:solidFill>
                <a:latin typeface="宋体" panose="02010600030101010101" pitchFamily="2" charset="-122"/>
                <a:ea typeface="宋体" panose="02010600030101010101" pitchFamily="2" charset="-122"/>
                <a:sym typeface="+mn-ea"/>
              </a:rPr>
              <a:t>退役</a:t>
            </a:r>
            <a:r>
              <a:rPr lang="zh-CN" altLang="en-US" sz="2400" b="1">
                <a:latin typeface="宋体" panose="02010600030101010101" pitchFamily="2" charset="-122"/>
                <a:ea typeface="宋体" panose="02010600030101010101" pitchFamily="2" charset="-122"/>
                <a:sym typeface="+mn-ea"/>
              </a:rPr>
              <a:t>后</a:t>
            </a:r>
            <a:r>
              <a:rPr lang="zh-CN" altLang="en-US" sz="2400" b="1">
                <a:solidFill>
                  <a:srgbClr val="FF0000"/>
                </a:solidFill>
                <a:latin typeface="宋体" panose="02010600030101010101" pitchFamily="2" charset="-122"/>
                <a:ea typeface="宋体" panose="02010600030101010101" pitchFamily="2" charset="-122"/>
                <a:sym typeface="+mn-ea"/>
              </a:rPr>
              <a:t>自愿复学</a:t>
            </a:r>
            <a:r>
              <a:rPr lang="zh-CN" altLang="en-US" sz="2400" b="1">
                <a:latin typeface="宋体" panose="02010600030101010101" pitchFamily="2" charset="-122"/>
                <a:ea typeface="宋体" panose="02010600030101010101" pitchFamily="2" charset="-122"/>
                <a:sym typeface="+mn-ea"/>
              </a:rPr>
              <a:t>的高等学校学生，包括高校</a:t>
            </a:r>
            <a:r>
              <a:rPr lang="zh-CN" altLang="en-US" sz="2400" b="1">
                <a:solidFill>
                  <a:srgbClr val="FF0000"/>
                </a:solidFill>
                <a:latin typeface="宋体" panose="02010600030101010101" pitchFamily="2" charset="-122"/>
                <a:ea typeface="宋体" panose="02010600030101010101" pitchFamily="2" charset="-122"/>
                <a:sym typeface="+mn-ea"/>
              </a:rPr>
              <a:t>全日制普通专科（含高职）</a:t>
            </a:r>
            <a:r>
              <a:rPr lang="zh-CN" altLang="en-US" sz="2400" b="1">
                <a:latin typeface="宋体" panose="02010600030101010101" pitchFamily="2" charset="-122"/>
                <a:ea typeface="宋体" panose="02010600030101010101" pitchFamily="2" charset="-122"/>
                <a:sym typeface="+mn-ea"/>
              </a:rPr>
              <a:t>、本科、研究生、第二学士学位的</a:t>
            </a:r>
            <a:r>
              <a:rPr lang="zh-CN" altLang="en-US" sz="2400" b="1">
                <a:solidFill>
                  <a:srgbClr val="FF0000"/>
                </a:solidFill>
                <a:latin typeface="宋体" panose="02010600030101010101" pitchFamily="2" charset="-122"/>
                <a:ea typeface="宋体" panose="02010600030101010101" pitchFamily="2" charset="-122"/>
                <a:sym typeface="+mn-ea"/>
              </a:rPr>
              <a:t>毕业生、在校生和入学新生</a:t>
            </a:r>
            <a:r>
              <a:rPr lang="zh-CN" altLang="en-US" sz="2400" b="1">
                <a:latin typeface="宋体" panose="02010600030101010101" pitchFamily="2" charset="-122"/>
                <a:ea typeface="宋体" panose="02010600030101010101" pitchFamily="2" charset="-122"/>
                <a:sym typeface="+mn-ea"/>
              </a:rPr>
              <a:t>，以及</a:t>
            </a:r>
            <a:r>
              <a:rPr lang="zh-CN" altLang="en-US" sz="2400" b="1">
                <a:solidFill>
                  <a:srgbClr val="FF0000"/>
                </a:solidFill>
                <a:latin typeface="宋体" panose="02010600030101010101" pitchFamily="2" charset="-122"/>
                <a:ea typeface="宋体" panose="02010600030101010101" pitchFamily="2" charset="-122"/>
                <a:sym typeface="+mn-ea"/>
              </a:rPr>
              <a:t>成人高校招收的全日制普通专科（含高职）、</a:t>
            </a:r>
            <a:r>
              <a:rPr lang="zh-CN" altLang="en-US" sz="2400" b="1">
                <a:latin typeface="宋体" panose="02010600030101010101" pitchFamily="2" charset="-122"/>
                <a:ea typeface="宋体" panose="02010600030101010101" pitchFamily="2" charset="-122"/>
                <a:sym typeface="+mn-ea"/>
              </a:rPr>
              <a:t>本科的</a:t>
            </a:r>
            <a:r>
              <a:rPr lang="zh-CN" altLang="en-US" sz="2400" b="1">
                <a:solidFill>
                  <a:srgbClr val="FF0000"/>
                </a:solidFill>
                <a:latin typeface="宋体" panose="02010600030101010101" pitchFamily="2" charset="-122"/>
                <a:ea typeface="宋体" panose="02010600030101010101" pitchFamily="2" charset="-122"/>
                <a:sym typeface="+mn-ea"/>
              </a:rPr>
              <a:t>毕业生、在校生和入学新生。</a:t>
            </a:r>
            <a:endParaRPr lang="zh-CN" altLang="en-US" sz="2400" b="1">
              <a:solidFill>
                <a:srgbClr val="FF0000"/>
              </a:solidFill>
              <a:latin typeface="宋体" panose="02010600030101010101" pitchFamily="2" charset="-122"/>
              <a:ea typeface="宋体" panose="02010600030101010101" pitchFamily="2" charset="-122"/>
            </a:endParaRPr>
          </a:p>
          <a:p>
            <a:pPr fontAlgn="auto">
              <a:lnSpc>
                <a:spcPct val="150000"/>
              </a:lnSpc>
            </a:pPr>
            <a:r>
              <a:rPr lang="en-US" altLang="zh-CN" sz="2400" b="1">
                <a:latin typeface="宋体" panose="02010600030101010101" pitchFamily="2" charset="-122"/>
                <a:ea typeface="宋体" panose="02010600030101010101" pitchFamily="2" charset="-122"/>
                <a:sym typeface="+mn-ea"/>
              </a:rPr>
              <a:t>2</a:t>
            </a:r>
            <a:r>
              <a:rPr lang="zh-CN" altLang="en-US" sz="2400" b="1">
                <a:latin typeface="宋体" panose="02010600030101010101" pitchFamily="2" charset="-122"/>
                <a:ea typeface="宋体" panose="02010600030101010101" pitchFamily="2" charset="-122"/>
                <a:sym typeface="+mn-ea"/>
              </a:rPr>
              <a:t>．资助标准：</a:t>
            </a:r>
            <a:r>
              <a:rPr sz="2400" b="1">
                <a:latin typeface="宋体" panose="02010600030101010101" pitchFamily="2" charset="-122"/>
                <a:ea typeface="宋体" panose="02010600030101010101" pitchFamily="2" charset="-122"/>
                <a:sym typeface="+mn-ea"/>
              </a:rPr>
              <a:t>学费补偿、国家助学贷款代偿以及学费减免的标准，</a:t>
            </a:r>
            <a:r>
              <a:rPr sz="2400" b="1">
                <a:solidFill>
                  <a:srgbClr val="FF0000"/>
                </a:solidFill>
                <a:latin typeface="宋体" panose="02010600030101010101" pitchFamily="2" charset="-122"/>
                <a:ea typeface="宋体" panose="02010600030101010101" pitchFamily="2" charset="-122"/>
                <a:sym typeface="+mn-ea"/>
              </a:rPr>
              <a:t>本专科生</a:t>
            </a:r>
            <a:r>
              <a:rPr sz="2400" b="1">
                <a:latin typeface="宋体" panose="02010600030101010101" pitchFamily="2" charset="-122"/>
                <a:ea typeface="宋体" panose="02010600030101010101" pitchFamily="2" charset="-122"/>
                <a:sym typeface="+mn-ea"/>
              </a:rPr>
              <a:t>每生</a:t>
            </a:r>
            <a:r>
              <a:rPr sz="2400" b="1">
                <a:solidFill>
                  <a:srgbClr val="FF0000"/>
                </a:solidFill>
                <a:latin typeface="宋体" panose="02010600030101010101" pitchFamily="2" charset="-122"/>
                <a:ea typeface="宋体" panose="02010600030101010101" pitchFamily="2" charset="-122"/>
                <a:sym typeface="+mn-ea"/>
              </a:rPr>
              <a:t>每年最高不超过8000元</a:t>
            </a:r>
            <a:r>
              <a:rPr sz="2400" b="1">
                <a:latin typeface="宋体" panose="02010600030101010101" pitchFamily="2" charset="-122"/>
                <a:ea typeface="宋体" panose="02010600030101010101" pitchFamily="2" charset="-122"/>
                <a:sym typeface="+mn-ea"/>
              </a:rPr>
              <a:t>，研究生每生每年最高不超过12000元</a:t>
            </a:r>
            <a:r>
              <a:rPr sz="2400" b="1">
                <a:latin typeface="宋体" panose="02010600030101010101" pitchFamily="2" charset="-122"/>
                <a:ea typeface="宋体" panose="02010600030101010101" pitchFamily="2" charset="-122"/>
                <a:sym typeface="+mn-ea"/>
              </a:rPr>
              <a:t>。</a:t>
            </a:r>
            <a:endParaRPr sz="2400" b="1">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400" b="1">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应征入伍服义务兵役高等学校学生</a:t>
            </a:r>
            <a:b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学费补偿</a:t>
            </a:r>
            <a:r>
              <a:rPr lang="zh-CN" altLang="zh-CN" b="1" dirty="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国家助学贷款代偿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及</a:t>
            </a: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学费资助</a:t>
            </a:r>
            <a:endPar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8792210" cy="507047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3</a:t>
            </a:r>
            <a:r>
              <a:rPr lang="zh-CN" altLang="en-US" sz="2400" b="1">
                <a:latin typeface="宋体" panose="02010600030101010101" pitchFamily="2" charset="-122"/>
                <a:ea typeface="宋体" panose="02010600030101010101" pitchFamily="2" charset="-122"/>
                <a:sym typeface="+mn-ea"/>
              </a:rPr>
              <a:t>．申请、审批、发放流程：</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a:t>
            </a:r>
            <a:r>
              <a:rPr lang="zh-CN" altLang="en-US" sz="2400" b="1">
                <a:latin typeface="宋体" panose="02010600030101010101" pitchFamily="2" charset="-122"/>
                <a:ea typeface="宋体" panose="02010600030101010101" pitchFamily="2" charset="-122"/>
                <a:sym typeface="+mn-ea"/>
              </a:rPr>
              <a:t>（</a:t>
            </a:r>
            <a:r>
              <a:rPr lang="en-US" altLang="zh-CN" sz="2400" b="1">
                <a:latin typeface="宋体" panose="02010600030101010101" pitchFamily="2" charset="-122"/>
                <a:ea typeface="宋体" panose="02010600030101010101" pitchFamily="2" charset="-122"/>
                <a:sym typeface="+mn-ea"/>
              </a:rPr>
              <a:t>1</a:t>
            </a:r>
            <a:r>
              <a:rPr lang="zh-CN" altLang="en-US" sz="2400" b="1">
                <a:latin typeface="宋体" panose="02010600030101010101" pitchFamily="2" charset="-122"/>
                <a:ea typeface="宋体" panose="02010600030101010101" pitchFamily="2" charset="-122"/>
                <a:sym typeface="+mn-ea"/>
              </a:rPr>
              <a:t>）学费补偿、国家助学贷款代偿</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a:t>
            </a:r>
            <a:r>
              <a:rPr lang="en-US" altLang="zh-CN" sz="2400" b="1">
                <a:solidFill>
                  <a:schemeClr val="tx1"/>
                </a:solidFill>
                <a:latin typeface="宋体" panose="02010600030101010101" pitchFamily="2" charset="-122"/>
                <a:ea typeface="宋体" panose="02010600030101010101" pitchFamily="2" charset="-122"/>
                <a:sym typeface="+mn-ea"/>
              </a:rPr>
              <a:t> A.</a:t>
            </a:r>
            <a:r>
              <a:rPr lang="zh-CN" altLang="en-US" sz="2400" b="1">
                <a:solidFill>
                  <a:schemeClr val="tx1"/>
                </a:solidFill>
                <a:latin typeface="宋体" panose="02010600030101010101" pitchFamily="2" charset="-122"/>
                <a:ea typeface="宋体" panose="02010600030101010101" pitchFamily="2" charset="-122"/>
                <a:sym typeface="+mn-ea"/>
              </a:rPr>
              <a:t>应征报名的高校学生</a:t>
            </a:r>
            <a:r>
              <a:rPr lang="zh-CN" altLang="en-US" sz="2400" b="1">
                <a:solidFill>
                  <a:srgbClr val="FF0000"/>
                </a:solidFill>
                <a:latin typeface="宋体" panose="02010600030101010101" pitchFamily="2" charset="-122"/>
                <a:ea typeface="宋体" panose="02010600030101010101" pitchFamily="2" charset="-122"/>
                <a:sym typeface="+mn-ea"/>
              </a:rPr>
              <a:t>登录全国征兵网</a:t>
            </a:r>
            <a:r>
              <a:rPr lang="zh-CN" altLang="en-US" sz="2400" b="1">
                <a:solidFill>
                  <a:schemeClr val="tx1"/>
                </a:solidFill>
                <a:latin typeface="宋体" panose="02010600030101010101" pitchFamily="2" charset="-122"/>
                <a:ea typeface="宋体" panose="02010600030101010101" pitchFamily="2" charset="-122"/>
                <a:sym typeface="+mn-ea"/>
              </a:rPr>
              <a:t>，按要求</a:t>
            </a:r>
            <a:r>
              <a:rPr lang="zh-CN" altLang="en-US" sz="2400" b="1">
                <a:solidFill>
                  <a:srgbClr val="FF0000"/>
                </a:solidFill>
                <a:latin typeface="宋体" panose="02010600030101010101" pitchFamily="2" charset="-122"/>
                <a:ea typeface="宋体" panose="02010600030101010101" pitchFamily="2" charset="-122"/>
                <a:sym typeface="+mn-ea"/>
              </a:rPr>
              <a:t>在线填写</a:t>
            </a:r>
            <a:r>
              <a:rPr lang="zh-CN" altLang="en-US" sz="2400" b="1">
                <a:solidFill>
                  <a:schemeClr val="tx1"/>
                </a:solidFill>
                <a:latin typeface="宋体" panose="02010600030101010101" pitchFamily="2" charset="-122"/>
                <a:ea typeface="宋体" panose="02010600030101010101" pitchFamily="2" charset="-122"/>
                <a:sym typeface="+mn-ea"/>
              </a:rPr>
              <a:t>、</a:t>
            </a:r>
            <a:r>
              <a:rPr lang="zh-CN" altLang="en-US" sz="2400" b="1">
                <a:solidFill>
                  <a:srgbClr val="FF0000"/>
                </a:solidFill>
                <a:latin typeface="宋体" panose="02010600030101010101" pitchFamily="2" charset="-122"/>
                <a:ea typeface="宋体" panose="02010600030101010101" pitchFamily="2" charset="-122"/>
                <a:sym typeface="+mn-ea"/>
              </a:rPr>
              <a:t>打印</a:t>
            </a:r>
            <a:r>
              <a:rPr lang="zh-CN" altLang="en-US" sz="2400" b="1">
                <a:solidFill>
                  <a:schemeClr val="tx1"/>
                </a:solidFill>
                <a:latin typeface="宋体" panose="02010600030101010101" pitchFamily="2" charset="-122"/>
                <a:ea typeface="宋体" panose="02010600030101010101" pitchFamily="2" charset="-122"/>
                <a:sym typeface="+mn-ea"/>
              </a:rPr>
              <a:t>《</a:t>
            </a:r>
            <a:r>
              <a:rPr lang="zh-CN" altLang="en-US" sz="2400" b="1">
                <a:solidFill>
                  <a:srgbClr val="00B0F0"/>
                </a:solidFill>
                <a:latin typeface="宋体" panose="02010600030101010101" pitchFamily="2" charset="-122"/>
                <a:ea typeface="宋体" panose="02010600030101010101" pitchFamily="2" charset="-122"/>
                <a:sym typeface="+mn-ea"/>
              </a:rPr>
              <a:t>应征入伍服兵役高等学校学生国家教育资助申请表Ⅰ》</a:t>
            </a:r>
            <a:r>
              <a:rPr lang="zh-CN" altLang="en-US" sz="2400" b="1">
                <a:solidFill>
                  <a:schemeClr val="tx1"/>
                </a:solidFill>
                <a:latin typeface="宋体" panose="02010600030101010101" pitchFamily="2" charset="-122"/>
                <a:ea typeface="宋体" panose="02010600030101010101" pitchFamily="2" charset="-122"/>
                <a:sym typeface="+mn-ea"/>
              </a:rPr>
              <a:t>，在征兵</a:t>
            </a:r>
            <a:r>
              <a:rPr lang="zh-CN" altLang="en-US" sz="2400" b="1">
                <a:solidFill>
                  <a:srgbClr val="FF0000"/>
                </a:solidFill>
                <a:latin typeface="宋体" panose="02010600030101010101" pitchFamily="2" charset="-122"/>
                <a:ea typeface="宋体" panose="02010600030101010101" pitchFamily="2" charset="-122"/>
                <a:sym typeface="+mn-ea"/>
              </a:rPr>
              <a:t>报名时</a:t>
            </a:r>
            <a:r>
              <a:rPr lang="zh-CN" altLang="en-US" sz="2400" b="1">
                <a:solidFill>
                  <a:schemeClr val="tx1"/>
                </a:solidFill>
                <a:latin typeface="宋体" panose="02010600030101010101" pitchFamily="2" charset="-122"/>
                <a:ea typeface="宋体" panose="02010600030101010101" pitchFamily="2" charset="-122"/>
                <a:sym typeface="+mn-ea"/>
              </a:rPr>
              <a:t>将</a:t>
            </a:r>
            <a:r>
              <a:rPr lang="zh-CN" altLang="en-US" sz="2400" b="1">
                <a:solidFill>
                  <a:srgbClr val="00B0F0"/>
                </a:solidFill>
                <a:latin typeface="宋体" panose="02010600030101010101" pitchFamily="2" charset="-122"/>
                <a:ea typeface="宋体" panose="02010600030101010101" pitchFamily="2" charset="-122"/>
                <a:sym typeface="+mn-ea"/>
              </a:rPr>
              <a:t>《申请表Ⅰ》交至</a:t>
            </a:r>
            <a:r>
              <a:rPr lang="zh-CN" altLang="en-US" sz="2400" b="1">
                <a:solidFill>
                  <a:schemeClr val="tx1"/>
                </a:solidFill>
                <a:latin typeface="宋体" panose="02010600030101010101" pitchFamily="2" charset="-122"/>
                <a:ea typeface="宋体" panose="02010600030101010101" pitchFamily="2" charset="-122"/>
                <a:sym typeface="+mn-ea"/>
              </a:rPr>
              <a:t>入伍所在地县级人民政府</a:t>
            </a:r>
            <a:r>
              <a:rPr lang="zh-CN" altLang="en-US" sz="2400" b="1">
                <a:solidFill>
                  <a:srgbClr val="FF0000"/>
                </a:solidFill>
                <a:latin typeface="宋体" panose="02010600030101010101" pitchFamily="2" charset="-122"/>
                <a:ea typeface="宋体" panose="02010600030101010101" pitchFamily="2" charset="-122"/>
                <a:sym typeface="+mn-ea"/>
              </a:rPr>
              <a:t>征兵办公室</a:t>
            </a:r>
            <a:r>
              <a:rPr lang="zh-CN" altLang="en-US" sz="2400" b="1">
                <a:solidFill>
                  <a:schemeClr val="tx1"/>
                </a:solidFill>
                <a:latin typeface="宋体" panose="02010600030101010101" pitchFamily="2" charset="-122"/>
                <a:ea typeface="宋体" panose="02010600030101010101" pitchFamily="2" charset="-122"/>
                <a:sym typeface="+mn-ea"/>
              </a:rPr>
              <a:t>，学生被</a:t>
            </a:r>
            <a:r>
              <a:rPr lang="zh-CN" altLang="en-US" sz="2400" b="1">
                <a:solidFill>
                  <a:srgbClr val="FF0000"/>
                </a:solidFill>
                <a:latin typeface="宋体" panose="02010600030101010101" pitchFamily="2" charset="-122"/>
                <a:ea typeface="宋体" panose="02010600030101010101" pitchFamily="2" charset="-122"/>
                <a:sym typeface="+mn-ea"/>
              </a:rPr>
              <a:t>批准入伍后</a:t>
            </a:r>
            <a:r>
              <a:rPr lang="zh-CN" altLang="en-US" sz="2400" b="1">
                <a:solidFill>
                  <a:schemeClr val="tx1"/>
                </a:solidFill>
                <a:latin typeface="宋体" panose="02010600030101010101" pitchFamily="2" charset="-122"/>
                <a:ea typeface="宋体" panose="02010600030101010101" pitchFamily="2" charset="-122"/>
                <a:sym typeface="+mn-ea"/>
              </a:rPr>
              <a:t>，县级征兵办对</a:t>
            </a:r>
            <a:r>
              <a:rPr lang="zh-CN" altLang="en-US" sz="2400" b="1">
                <a:solidFill>
                  <a:srgbClr val="00B0F0"/>
                </a:solidFill>
                <a:latin typeface="宋体" panose="02010600030101010101" pitchFamily="2" charset="-122"/>
                <a:ea typeface="宋体" panose="02010600030101010101" pitchFamily="2" charset="-122"/>
                <a:sym typeface="+mn-ea"/>
              </a:rPr>
              <a:t>《申请表Ⅰ》</a:t>
            </a:r>
            <a:r>
              <a:rPr lang="zh-CN" altLang="en-US" sz="2400" b="1">
                <a:solidFill>
                  <a:srgbClr val="FF0000"/>
                </a:solidFill>
                <a:latin typeface="宋体" panose="02010600030101010101" pitchFamily="2" charset="-122"/>
                <a:ea typeface="宋体" panose="02010600030101010101" pitchFamily="2" charset="-122"/>
                <a:sym typeface="+mn-ea"/>
              </a:rPr>
              <a:t>加盖公章</a:t>
            </a:r>
            <a:r>
              <a:rPr lang="zh-CN" altLang="en-US" sz="2400" b="1">
                <a:solidFill>
                  <a:schemeClr val="tx1"/>
                </a:solidFill>
                <a:latin typeface="宋体" panose="02010600030101010101" pitchFamily="2" charset="-122"/>
                <a:ea typeface="宋体" panose="02010600030101010101" pitchFamily="2" charset="-122"/>
                <a:sym typeface="+mn-ea"/>
              </a:rPr>
              <a:t>并</a:t>
            </a:r>
            <a:r>
              <a:rPr lang="zh-CN" altLang="en-US" sz="2400" b="1">
                <a:solidFill>
                  <a:srgbClr val="FF0000"/>
                </a:solidFill>
                <a:latin typeface="宋体" panose="02010600030101010101" pitchFamily="2" charset="-122"/>
                <a:ea typeface="宋体" panose="02010600030101010101" pitchFamily="2" charset="-122"/>
                <a:sym typeface="+mn-ea"/>
              </a:rPr>
              <a:t>返还学生</a:t>
            </a:r>
            <a:r>
              <a:rPr lang="zh-CN" altLang="en-US" sz="2400" b="1">
                <a:solidFill>
                  <a:schemeClr val="tx1"/>
                </a:solidFill>
                <a:latin typeface="宋体" panose="02010600030101010101" pitchFamily="2" charset="-122"/>
                <a:ea typeface="宋体" panose="02010600030101010101" pitchFamily="2" charset="-122"/>
                <a:sym typeface="+mn-ea"/>
              </a:rPr>
              <a:t>，同时</a:t>
            </a:r>
            <a:r>
              <a:rPr lang="zh-CN" altLang="en-US" sz="2400" b="1">
                <a:solidFill>
                  <a:srgbClr val="FF0000"/>
                </a:solidFill>
                <a:latin typeface="宋体" panose="02010600030101010101" pitchFamily="2" charset="-122"/>
                <a:ea typeface="宋体" panose="02010600030101010101" pitchFamily="2" charset="-122"/>
                <a:sym typeface="+mn-ea"/>
              </a:rPr>
              <a:t>发放</a:t>
            </a:r>
            <a:r>
              <a:rPr lang="zh-CN" altLang="en-US" sz="2400" b="1">
                <a:solidFill>
                  <a:srgbClr val="00B0F0"/>
                </a:solidFill>
                <a:latin typeface="宋体" panose="02010600030101010101" pitchFamily="2" charset="-122"/>
                <a:ea typeface="宋体" panose="02010600030101010101" pitchFamily="2" charset="-122"/>
                <a:sym typeface="+mn-ea"/>
              </a:rPr>
              <a:t>《入伍通知书》</a:t>
            </a:r>
            <a:r>
              <a:rPr lang="zh-CN" altLang="en-US" sz="2400" b="1">
                <a:solidFill>
                  <a:schemeClr val="tx1"/>
                </a:solidFill>
                <a:latin typeface="宋体" panose="02010600030101010101" pitchFamily="2" charset="-122"/>
                <a:ea typeface="宋体" panose="02010600030101010101" pitchFamily="2" charset="-122"/>
                <a:sym typeface="+mn-ea"/>
              </a:rPr>
              <a:t>。</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400" b="1">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应征入伍服义务兵役高等学校学生</a:t>
            </a:r>
            <a:b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学费补偿</a:t>
            </a:r>
            <a:r>
              <a:rPr lang="zh-CN" altLang="zh-CN" b="1" dirty="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国家助学贷款代偿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及</a:t>
            </a: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学费资助</a:t>
            </a:r>
            <a:endPar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8792210" cy="507047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3</a:t>
            </a:r>
            <a:r>
              <a:rPr lang="zh-CN" altLang="en-US" sz="2400" b="1">
                <a:latin typeface="宋体" panose="02010600030101010101" pitchFamily="2" charset="-122"/>
                <a:ea typeface="宋体" panose="02010600030101010101" pitchFamily="2" charset="-122"/>
                <a:sym typeface="+mn-ea"/>
              </a:rPr>
              <a:t>．申请、审批、发放流程：</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a:t>
            </a:r>
            <a:r>
              <a:rPr lang="zh-CN" altLang="en-US" sz="2400" b="1">
                <a:latin typeface="宋体" panose="02010600030101010101" pitchFamily="2" charset="-122"/>
                <a:ea typeface="宋体" panose="02010600030101010101" pitchFamily="2" charset="-122"/>
                <a:sym typeface="+mn-ea"/>
              </a:rPr>
              <a:t>（</a:t>
            </a:r>
            <a:r>
              <a:rPr lang="en-US" altLang="zh-CN" sz="2400" b="1">
                <a:latin typeface="宋体" panose="02010600030101010101" pitchFamily="2" charset="-122"/>
                <a:ea typeface="宋体" panose="02010600030101010101" pitchFamily="2" charset="-122"/>
                <a:sym typeface="+mn-ea"/>
              </a:rPr>
              <a:t>1</a:t>
            </a:r>
            <a:r>
              <a:rPr lang="zh-CN" altLang="en-US" sz="2400" b="1">
                <a:latin typeface="宋体" panose="02010600030101010101" pitchFamily="2" charset="-122"/>
                <a:ea typeface="宋体" panose="02010600030101010101" pitchFamily="2" charset="-122"/>
                <a:sym typeface="+mn-ea"/>
              </a:rPr>
              <a:t>）学费补偿、国家助学贷款代偿</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B.</a:t>
            </a:r>
            <a:r>
              <a:rPr lang="zh-CN" altLang="en-US" sz="2400" b="1">
                <a:latin typeface="宋体" panose="02010600030101010101" pitchFamily="2" charset="-122"/>
                <a:ea typeface="宋体" panose="02010600030101010101" pitchFamily="2" charset="-122"/>
                <a:sym typeface="+mn-ea"/>
              </a:rPr>
              <a:t>应征</a:t>
            </a:r>
            <a:r>
              <a:rPr lang="zh-CN" altLang="en-US" sz="2400" b="1">
                <a:solidFill>
                  <a:srgbClr val="FF0000"/>
                </a:solidFill>
                <a:latin typeface="宋体" panose="02010600030101010101" pitchFamily="2" charset="-122"/>
                <a:ea typeface="宋体" panose="02010600030101010101" pitchFamily="2" charset="-122"/>
                <a:sym typeface="+mn-ea"/>
              </a:rPr>
              <a:t>入伍获批</a:t>
            </a:r>
            <a:r>
              <a:rPr lang="zh-CN" altLang="en-US" sz="2400" b="1">
                <a:latin typeface="宋体" panose="02010600030101010101" pitchFamily="2" charset="-122"/>
                <a:ea typeface="宋体" panose="02010600030101010101" pitchFamily="2" charset="-122"/>
                <a:sym typeface="+mn-ea"/>
              </a:rPr>
              <a:t>的高校学生将</a:t>
            </a:r>
            <a:r>
              <a:rPr lang="zh-CN" altLang="en-US" sz="2400" b="1">
                <a:solidFill>
                  <a:srgbClr val="00B0F0"/>
                </a:solidFill>
                <a:latin typeface="宋体" panose="02010600030101010101" pitchFamily="2" charset="-122"/>
                <a:ea typeface="宋体" panose="02010600030101010101" pitchFamily="2" charset="-122"/>
                <a:sym typeface="+mn-ea"/>
              </a:rPr>
              <a:t>《申请表Ⅰ》</a:t>
            </a:r>
            <a:r>
              <a:rPr lang="zh-CN" altLang="en-US" sz="2400" b="1">
                <a:latin typeface="宋体" panose="02010600030101010101" pitchFamily="2" charset="-122"/>
                <a:ea typeface="宋体" panose="02010600030101010101" pitchFamily="2" charset="-122"/>
                <a:sym typeface="+mn-ea"/>
              </a:rPr>
              <a:t>及</a:t>
            </a:r>
            <a:r>
              <a:rPr lang="zh-CN" altLang="en-US" sz="2400" b="1">
                <a:solidFill>
                  <a:srgbClr val="00B0F0"/>
                </a:solidFill>
                <a:latin typeface="宋体" panose="02010600030101010101" pitchFamily="2" charset="-122"/>
                <a:ea typeface="宋体" panose="02010600030101010101" pitchFamily="2" charset="-122"/>
                <a:sym typeface="+mn-ea"/>
              </a:rPr>
              <a:t>《入伍通知书》</a:t>
            </a:r>
            <a:r>
              <a:rPr lang="zh-CN" altLang="en-US" sz="2400" b="1">
                <a:solidFill>
                  <a:srgbClr val="FF0000"/>
                </a:solidFill>
                <a:latin typeface="宋体" panose="02010600030101010101" pitchFamily="2" charset="-122"/>
                <a:ea typeface="宋体" panose="02010600030101010101" pitchFamily="2" charset="-122"/>
                <a:sym typeface="+mn-ea"/>
              </a:rPr>
              <a:t>复印件提交</a:t>
            </a:r>
            <a:r>
              <a:rPr lang="zh-CN" altLang="en-US" sz="2400" b="1">
                <a:latin typeface="宋体" panose="02010600030101010101" pitchFamily="2" charset="-122"/>
                <a:ea typeface="宋体" panose="02010600030101010101" pitchFamily="2" charset="-122"/>
                <a:sym typeface="+mn-ea"/>
              </a:rPr>
              <a:t>所就读的高校有关部门，高校相关部门对</a:t>
            </a:r>
            <a:r>
              <a:rPr lang="zh-CN" altLang="en-US" sz="2400" b="1">
                <a:solidFill>
                  <a:srgbClr val="00B0F0"/>
                </a:solidFill>
                <a:latin typeface="宋体" panose="02010600030101010101" pitchFamily="2" charset="-122"/>
                <a:ea typeface="宋体" panose="02010600030101010101" pitchFamily="2" charset="-122"/>
                <a:sym typeface="+mn-ea"/>
              </a:rPr>
              <a:t>《申请表Ⅰ》</a:t>
            </a:r>
            <a:r>
              <a:rPr lang="zh-CN" altLang="en-US" sz="2400" b="1">
                <a:latin typeface="宋体" panose="02010600030101010101" pitchFamily="2" charset="-122"/>
                <a:ea typeface="宋体" panose="02010600030101010101" pitchFamily="2" charset="-122"/>
                <a:sym typeface="+mn-ea"/>
              </a:rPr>
              <a:t>中学生的</a:t>
            </a:r>
            <a:r>
              <a:rPr lang="zh-CN" altLang="en-US" sz="2400" b="1">
                <a:solidFill>
                  <a:srgbClr val="FF0000"/>
                </a:solidFill>
                <a:latin typeface="宋体" panose="02010600030101010101" pitchFamily="2" charset="-122"/>
                <a:ea typeface="宋体" panose="02010600030101010101" pitchFamily="2" charset="-122"/>
                <a:sym typeface="+mn-ea"/>
              </a:rPr>
              <a:t>资助资格、标准、金额</a:t>
            </a:r>
            <a:r>
              <a:rPr lang="zh-CN" altLang="en-US" sz="2400" b="1">
                <a:latin typeface="宋体" panose="02010600030101010101" pitchFamily="2" charset="-122"/>
                <a:ea typeface="宋体" panose="02010600030101010101" pitchFamily="2" charset="-122"/>
                <a:sym typeface="+mn-ea"/>
              </a:rPr>
              <a:t>等相关信息</a:t>
            </a:r>
            <a:r>
              <a:rPr lang="zh-CN" altLang="en-US" sz="2400" b="1">
                <a:solidFill>
                  <a:srgbClr val="FF0000"/>
                </a:solidFill>
                <a:latin typeface="宋体" panose="02010600030101010101" pitchFamily="2" charset="-122"/>
                <a:ea typeface="宋体" panose="02010600030101010101" pitchFamily="2" charset="-122"/>
                <a:sym typeface="+mn-ea"/>
              </a:rPr>
              <a:t>审核无误</a:t>
            </a:r>
            <a:r>
              <a:rPr lang="zh-CN" altLang="en-US" sz="2400" b="1">
                <a:latin typeface="宋体" panose="02010600030101010101" pitchFamily="2" charset="-122"/>
                <a:ea typeface="宋体" panose="02010600030101010101" pitchFamily="2" charset="-122"/>
                <a:sym typeface="+mn-ea"/>
              </a:rPr>
              <a:t>后，在</a:t>
            </a:r>
            <a:r>
              <a:rPr lang="zh-CN" altLang="en-US" sz="2400" b="1">
                <a:solidFill>
                  <a:srgbClr val="00B0F0"/>
                </a:solidFill>
                <a:latin typeface="宋体" panose="02010600030101010101" pitchFamily="2" charset="-122"/>
                <a:ea typeface="宋体" panose="02010600030101010101" pitchFamily="2" charset="-122"/>
                <a:sym typeface="+mn-ea"/>
              </a:rPr>
              <a:t>《申请表Ⅰ》</a:t>
            </a:r>
            <a:r>
              <a:rPr lang="zh-CN" altLang="en-US" sz="2400" b="1">
                <a:latin typeface="宋体" panose="02010600030101010101" pitchFamily="2" charset="-122"/>
                <a:ea typeface="宋体" panose="02010600030101010101" pitchFamily="2" charset="-122"/>
                <a:sym typeface="+mn-ea"/>
              </a:rPr>
              <a:t>上</a:t>
            </a:r>
            <a:r>
              <a:rPr lang="zh-CN" altLang="en-US" sz="2400" b="1">
                <a:solidFill>
                  <a:srgbClr val="FF0000"/>
                </a:solidFill>
                <a:latin typeface="宋体" panose="02010600030101010101" pitchFamily="2" charset="-122"/>
                <a:ea typeface="宋体" panose="02010600030101010101" pitchFamily="2" charset="-122"/>
                <a:sym typeface="+mn-ea"/>
              </a:rPr>
              <a:t>加盖公章</a:t>
            </a:r>
            <a:r>
              <a:rPr lang="zh-CN" altLang="en-US" sz="2400" b="1">
                <a:latin typeface="宋体" panose="02010600030101010101" pitchFamily="2" charset="-122"/>
                <a:ea typeface="宋体" panose="02010600030101010101" pitchFamily="2" charset="-122"/>
                <a:sym typeface="+mn-ea"/>
              </a:rPr>
              <a:t>，并</a:t>
            </a:r>
            <a:r>
              <a:rPr lang="zh-CN" altLang="en-US" sz="2400" b="1">
                <a:solidFill>
                  <a:srgbClr val="FF0000"/>
                </a:solidFill>
                <a:latin typeface="宋体" panose="02010600030101010101" pitchFamily="2" charset="-122"/>
                <a:ea typeface="宋体" panose="02010600030101010101" pitchFamily="2" charset="-122"/>
                <a:sym typeface="+mn-ea"/>
              </a:rPr>
              <a:t>上报自治区学生资助管理中心</a:t>
            </a:r>
            <a:r>
              <a:rPr lang="zh-CN" altLang="en-US" sz="2400" b="1">
                <a:latin typeface="宋体" panose="02010600030101010101" pitchFamily="2" charset="-122"/>
                <a:ea typeface="宋体" panose="02010600030101010101" pitchFamily="2" charset="-122"/>
                <a:sym typeface="+mn-ea"/>
              </a:rPr>
              <a:t>。</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400" b="1">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应征入伍服义务兵役高等学校学生</a:t>
            </a:r>
            <a:b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学费补偿</a:t>
            </a:r>
            <a:r>
              <a:rPr lang="zh-CN" altLang="zh-CN" b="1" dirty="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国家助学贷款代偿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及</a:t>
            </a: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学费资助</a:t>
            </a:r>
            <a:endPar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8792210" cy="507047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3</a:t>
            </a:r>
            <a:r>
              <a:rPr lang="zh-CN" altLang="en-US" sz="2400" b="1">
                <a:latin typeface="宋体" panose="02010600030101010101" pitchFamily="2" charset="-122"/>
                <a:ea typeface="宋体" panose="02010600030101010101" pitchFamily="2" charset="-122"/>
                <a:sym typeface="+mn-ea"/>
              </a:rPr>
              <a:t>．申请、审批、发放流程：</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a:t>
            </a:r>
            <a:r>
              <a:rPr lang="zh-CN" altLang="en-US" sz="2400" b="1">
                <a:latin typeface="宋体" panose="02010600030101010101" pitchFamily="2" charset="-122"/>
                <a:ea typeface="宋体" panose="02010600030101010101" pitchFamily="2" charset="-122"/>
                <a:sym typeface="+mn-ea"/>
              </a:rPr>
              <a:t>（</a:t>
            </a:r>
            <a:r>
              <a:rPr lang="en-US" altLang="zh-CN" sz="2400" b="1">
                <a:latin typeface="宋体" panose="02010600030101010101" pitchFamily="2" charset="-122"/>
                <a:ea typeface="宋体" panose="02010600030101010101" pitchFamily="2" charset="-122"/>
                <a:sym typeface="+mn-ea"/>
              </a:rPr>
              <a:t>1</a:t>
            </a:r>
            <a:r>
              <a:rPr lang="zh-CN" altLang="en-US" sz="2400" b="1">
                <a:latin typeface="宋体" panose="02010600030101010101" pitchFamily="2" charset="-122"/>
                <a:ea typeface="宋体" panose="02010600030101010101" pitchFamily="2" charset="-122"/>
                <a:sym typeface="+mn-ea"/>
              </a:rPr>
              <a:t>）学费补偿、国家助学贷款代偿</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a:t>
            </a:r>
            <a:r>
              <a:rPr lang="en-US" altLang="zh-CN" sz="2400" b="1">
                <a:solidFill>
                  <a:schemeClr val="tx1"/>
                </a:solidFill>
                <a:latin typeface="宋体" panose="02010600030101010101" pitchFamily="2" charset="-122"/>
                <a:ea typeface="宋体" panose="02010600030101010101" pitchFamily="2" charset="-122"/>
                <a:sym typeface="+mn-ea"/>
              </a:rPr>
              <a:t> C.</a:t>
            </a:r>
            <a:r>
              <a:rPr lang="zh-CN" altLang="en-US" sz="2400" b="1">
                <a:solidFill>
                  <a:schemeClr val="tx1"/>
                </a:solidFill>
                <a:latin typeface="宋体" panose="02010600030101010101" pitchFamily="2" charset="-122"/>
                <a:ea typeface="宋体" panose="02010600030101010101" pitchFamily="2" charset="-122"/>
                <a:sym typeface="+mn-ea"/>
              </a:rPr>
              <a:t>经教育部审核后，教育厅应</a:t>
            </a:r>
            <a:r>
              <a:rPr lang="zh-CN" altLang="en-US" sz="2400" b="1">
                <a:solidFill>
                  <a:srgbClr val="FF0000"/>
                </a:solidFill>
                <a:latin typeface="宋体" panose="02010600030101010101" pitchFamily="2" charset="-122"/>
                <a:ea typeface="宋体" panose="02010600030101010101" pitchFamily="2" charset="-122"/>
                <a:sym typeface="+mn-ea"/>
              </a:rPr>
              <a:t>按照预算管理的有关规定</a:t>
            </a:r>
            <a:r>
              <a:rPr lang="zh-CN" altLang="en-US" sz="2400" b="1">
                <a:solidFill>
                  <a:schemeClr val="tx1"/>
                </a:solidFill>
                <a:latin typeface="宋体" panose="02010600030101010101" pitchFamily="2" charset="-122"/>
                <a:ea typeface="宋体" panose="02010600030101010101" pitchFamily="2" charset="-122"/>
                <a:sym typeface="+mn-ea"/>
              </a:rPr>
              <a:t>将补偿、代偿经费</a:t>
            </a:r>
            <a:r>
              <a:rPr lang="zh-CN" altLang="en-US" sz="2400" b="1">
                <a:solidFill>
                  <a:srgbClr val="FF0000"/>
                </a:solidFill>
                <a:latin typeface="宋体" panose="02010600030101010101" pitchFamily="2" charset="-122"/>
                <a:ea typeface="宋体" panose="02010600030101010101" pitchFamily="2" charset="-122"/>
                <a:sym typeface="+mn-ea"/>
              </a:rPr>
              <a:t>下达高校</a:t>
            </a:r>
            <a:r>
              <a:rPr lang="zh-CN" altLang="en-US" sz="2400" b="1">
                <a:solidFill>
                  <a:schemeClr val="tx1"/>
                </a:solidFill>
                <a:latin typeface="宋体" panose="02010600030101010101" pitchFamily="2" charset="-122"/>
                <a:ea typeface="宋体" panose="02010600030101010101" pitchFamily="2" charset="-122"/>
                <a:sym typeface="+mn-ea"/>
              </a:rPr>
              <a:t>。对于办理高校国家</a:t>
            </a:r>
            <a:r>
              <a:rPr lang="zh-CN" altLang="en-US" sz="2400" b="1">
                <a:solidFill>
                  <a:srgbClr val="FF0000"/>
                </a:solidFill>
                <a:latin typeface="宋体" panose="02010600030101010101" pitchFamily="2" charset="-122"/>
                <a:ea typeface="宋体" panose="02010600030101010101" pitchFamily="2" charset="-122"/>
                <a:sym typeface="+mn-ea"/>
              </a:rPr>
              <a:t>助学贷款</a:t>
            </a:r>
            <a:r>
              <a:rPr lang="zh-CN" altLang="en-US" sz="2400" b="1">
                <a:solidFill>
                  <a:schemeClr val="tx1"/>
                </a:solidFill>
                <a:latin typeface="宋体" panose="02010600030101010101" pitchFamily="2" charset="-122"/>
                <a:ea typeface="宋体" panose="02010600030101010101" pitchFamily="2" charset="-122"/>
                <a:sym typeface="+mn-ea"/>
              </a:rPr>
              <a:t>的学生，由</a:t>
            </a:r>
            <a:r>
              <a:rPr lang="zh-CN" altLang="en-US" sz="2400" b="1">
                <a:solidFill>
                  <a:srgbClr val="FF0000"/>
                </a:solidFill>
                <a:latin typeface="宋体" panose="02010600030101010101" pitchFamily="2" charset="-122"/>
                <a:ea typeface="宋体" panose="02010600030101010101" pitchFamily="2" charset="-122"/>
                <a:sym typeface="+mn-ea"/>
              </a:rPr>
              <a:t>高校按照还款计划，一次性向银行偿还</a:t>
            </a:r>
            <a:r>
              <a:rPr lang="zh-CN" altLang="en-US" sz="2400" b="1">
                <a:solidFill>
                  <a:schemeClr val="tx1"/>
                </a:solidFill>
                <a:latin typeface="宋体" panose="02010600030101010101" pitchFamily="2" charset="-122"/>
                <a:ea typeface="宋体" panose="02010600030101010101" pitchFamily="2" charset="-122"/>
                <a:sym typeface="+mn-ea"/>
              </a:rPr>
              <a:t>学生高校国家助学贷款本息，并</a:t>
            </a:r>
            <a:r>
              <a:rPr lang="zh-CN" altLang="en-US" sz="2400" b="1">
                <a:solidFill>
                  <a:srgbClr val="FF0000"/>
                </a:solidFill>
                <a:latin typeface="宋体" panose="02010600030101010101" pitchFamily="2" charset="-122"/>
                <a:ea typeface="宋体" panose="02010600030101010101" pitchFamily="2" charset="-122"/>
                <a:sym typeface="+mn-ea"/>
              </a:rPr>
              <a:t>将银行开具的偿还贷款票据交寄学生本人或其家长</a:t>
            </a:r>
            <a:r>
              <a:rPr lang="zh-CN" altLang="en-US" sz="2400" b="1">
                <a:solidFill>
                  <a:schemeClr val="tx1"/>
                </a:solidFill>
                <a:latin typeface="宋体" panose="02010600030101010101" pitchFamily="2" charset="-122"/>
                <a:ea typeface="宋体" panose="02010600030101010101" pitchFamily="2" charset="-122"/>
                <a:sym typeface="+mn-ea"/>
              </a:rPr>
              <a:t>。偿还全部贷款后</a:t>
            </a:r>
            <a:r>
              <a:rPr lang="zh-CN" altLang="en-US" sz="2400" b="1">
                <a:solidFill>
                  <a:srgbClr val="FF0000"/>
                </a:solidFill>
                <a:latin typeface="宋体" panose="02010600030101010101" pitchFamily="2" charset="-122"/>
                <a:ea typeface="宋体" panose="02010600030101010101" pitchFamily="2" charset="-122"/>
                <a:sym typeface="+mn-ea"/>
              </a:rPr>
              <a:t>如有剩余资金，汇至学生指定的地址或账户</a:t>
            </a:r>
            <a:r>
              <a:rPr lang="zh-CN" altLang="en-US" sz="2400" b="1">
                <a:solidFill>
                  <a:schemeClr val="tx1"/>
                </a:solidFill>
                <a:latin typeface="宋体" panose="02010600030101010101" pitchFamily="2" charset="-122"/>
                <a:ea typeface="宋体" panose="02010600030101010101" pitchFamily="2" charset="-122"/>
                <a:sym typeface="+mn-ea"/>
              </a:rPr>
              <a:t>。</a:t>
            </a:r>
            <a:endParaRPr lang="zh-CN" altLang="en-US" sz="2400" b="1">
              <a:solidFill>
                <a:schemeClr val="tx1"/>
              </a:solidFill>
              <a:latin typeface="宋体" panose="02010600030101010101" pitchFamily="2" charset="-122"/>
              <a:ea typeface="宋体" panose="02010600030101010101" pitchFamily="2" charset="-122"/>
              <a:sym typeface="+mn-e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应征入伍服义务兵役高等学校学生</a:t>
            </a:r>
            <a:b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学费补偿</a:t>
            </a:r>
            <a:r>
              <a:rPr lang="zh-CN" altLang="zh-CN" b="1" dirty="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国家助学贷款代偿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及</a:t>
            </a: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学费资助</a:t>
            </a:r>
            <a:endPar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8792210" cy="507047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3</a:t>
            </a:r>
            <a:r>
              <a:rPr lang="zh-CN" altLang="en-US" sz="2400" b="1">
                <a:latin typeface="宋体" panose="02010600030101010101" pitchFamily="2" charset="-122"/>
                <a:ea typeface="宋体" panose="02010600030101010101" pitchFamily="2" charset="-122"/>
                <a:sym typeface="+mn-ea"/>
              </a:rPr>
              <a:t>．申请、审批、发放流程：</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a:t>
            </a:r>
            <a:r>
              <a:rPr lang="zh-CN" altLang="en-US" sz="2400" b="1">
                <a:latin typeface="宋体" panose="02010600030101010101" pitchFamily="2" charset="-122"/>
                <a:ea typeface="宋体" panose="02010600030101010101" pitchFamily="2" charset="-122"/>
                <a:sym typeface="+mn-ea"/>
              </a:rPr>
              <a:t>（</a:t>
            </a:r>
            <a:r>
              <a:rPr lang="en-US" altLang="zh-CN" sz="2400" b="1">
                <a:latin typeface="宋体" panose="02010600030101010101" pitchFamily="2" charset="-122"/>
                <a:ea typeface="宋体" panose="02010600030101010101" pitchFamily="2" charset="-122"/>
                <a:sym typeface="+mn-ea"/>
              </a:rPr>
              <a:t>1</a:t>
            </a:r>
            <a:r>
              <a:rPr lang="zh-CN" altLang="en-US" sz="2400" b="1">
                <a:latin typeface="宋体" panose="02010600030101010101" pitchFamily="2" charset="-122"/>
                <a:ea typeface="宋体" panose="02010600030101010101" pitchFamily="2" charset="-122"/>
                <a:sym typeface="+mn-ea"/>
              </a:rPr>
              <a:t>）学费补偿、国家助学贷款代偿</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a:t>
            </a:r>
            <a:r>
              <a:rPr lang="en-US" altLang="zh-CN" sz="2400" b="1">
                <a:solidFill>
                  <a:schemeClr val="tx1"/>
                </a:solidFill>
                <a:latin typeface="宋体" panose="02010600030101010101" pitchFamily="2" charset="-122"/>
                <a:ea typeface="宋体" panose="02010600030101010101" pitchFamily="2" charset="-122"/>
                <a:sym typeface="+mn-ea"/>
              </a:rPr>
              <a:t>D.</a:t>
            </a:r>
            <a:r>
              <a:rPr lang="zh-CN" altLang="en-US" sz="2400" b="1">
                <a:solidFill>
                  <a:schemeClr val="tx1"/>
                </a:solidFill>
                <a:latin typeface="宋体" panose="02010600030101010101" pitchFamily="2" charset="-122"/>
                <a:ea typeface="宋体" panose="02010600030101010101" pitchFamily="2" charset="-122"/>
                <a:sym typeface="+mn-ea"/>
              </a:rPr>
              <a:t>对于</a:t>
            </a:r>
            <a:r>
              <a:rPr lang="zh-CN" altLang="en-US" sz="2400" b="1">
                <a:solidFill>
                  <a:srgbClr val="FF0000"/>
                </a:solidFill>
                <a:latin typeface="宋体" panose="02010600030101010101" pitchFamily="2" charset="-122"/>
                <a:ea typeface="宋体" panose="02010600030101010101" pitchFamily="2" charset="-122"/>
                <a:sym typeface="+mn-ea"/>
              </a:rPr>
              <a:t>在户籍所在县</a:t>
            </a:r>
            <a:r>
              <a:rPr lang="zh-CN" altLang="en-US" sz="2400" b="1">
                <a:solidFill>
                  <a:schemeClr val="tx1"/>
                </a:solidFill>
                <a:latin typeface="宋体" panose="02010600030101010101" pitchFamily="2" charset="-122"/>
                <a:ea typeface="宋体" panose="02010600030101010101" pitchFamily="2" charset="-122"/>
                <a:sym typeface="+mn-ea"/>
              </a:rPr>
              <a:t>（市、区）办理了</a:t>
            </a:r>
            <a:r>
              <a:rPr lang="zh-CN" altLang="en-US" sz="2400" b="1">
                <a:solidFill>
                  <a:srgbClr val="FF0000"/>
                </a:solidFill>
                <a:latin typeface="宋体" panose="02010600030101010101" pitchFamily="2" charset="-122"/>
                <a:ea typeface="宋体" panose="02010600030101010101" pitchFamily="2" charset="-122"/>
                <a:sym typeface="+mn-ea"/>
              </a:rPr>
              <a:t>生源地信用助学贷款</a:t>
            </a:r>
            <a:r>
              <a:rPr lang="zh-CN" altLang="en-US" sz="2400" b="1">
                <a:solidFill>
                  <a:schemeClr val="tx1"/>
                </a:solidFill>
                <a:latin typeface="宋体" panose="02010600030101010101" pitchFamily="2" charset="-122"/>
                <a:ea typeface="宋体" panose="02010600030101010101" pitchFamily="2" charset="-122"/>
                <a:sym typeface="+mn-ea"/>
              </a:rPr>
              <a:t>的学生，由高校</a:t>
            </a:r>
            <a:r>
              <a:rPr lang="zh-CN" altLang="en-US" sz="2400" b="1">
                <a:solidFill>
                  <a:srgbClr val="FF0000"/>
                </a:solidFill>
                <a:latin typeface="宋体" panose="02010600030101010101" pitchFamily="2" charset="-122"/>
                <a:ea typeface="宋体" panose="02010600030101010101" pitchFamily="2" charset="-122"/>
                <a:sym typeface="+mn-ea"/>
              </a:rPr>
              <a:t>根据学生签字</a:t>
            </a:r>
            <a:r>
              <a:rPr lang="zh-CN" altLang="en-US" sz="2400" b="1">
                <a:solidFill>
                  <a:schemeClr val="tx1"/>
                </a:solidFill>
                <a:latin typeface="宋体" panose="02010600030101010101" pitchFamily="2" charset="-122"/>
                <a:ea typeface="宋体" panose="02010600030101010101" pitchFamily="2" charset="-122"/>
                <a:sym typeface="+mn-ea"/>
              </a:rPr>
              <a:t>的</a:t>
            </a:r>
            <a:r>
              <a:rPr lang="zh-CN" altLang="en-US" sz="2400" b="1">
                <a:solidFill>
                  <a:srgbClr val="FF0000"/>
                </a:solidFill>
                <a:latin typeface="宋体" panose="02010600030101010101" pitchFamily="2" charset="-122"/>
                <a:ea typeface="宋体" panose="02010600030101010101" pitchFamily="2" charset="-122"/>
                <a:sym typeface="+mn-ea"/>
              </a:rPr>
              <a:t>还款计划</a:t>
            </a:r>
            <a:r>
              <a:rPr lang="zh-CN" altLang="en-US" sz="2400" b="1">
                <a:solidFill>
                  <a:schemeClr val="tx1"/>
                </a:solidFill>
                <a:latin typeface="宋体" panose="02010600030101010101" pitchFamily="2" charset="-122"/>
                <a:ea typeface="宋体" panose="02010600030101010101" pitchFamily="2" charset="-122"/>
                <a:sym typeface="+mn-ea"/>
              </a:rPr>
              <a:t>，</a:t>
            </a:r>
            <a:r>
              <a:rPr lang="zh-CN" altLang="en-US" sz="2400" b="1">
                <a:solidFill>
                  <a:srgbClr val="FF0000"/>
                </a:solidFill>
                <a:latin typeface="宋体" panose="02010600030101010101" pitchFamily="2" charset="-122"/>
                <a:ea typeface="宋体" panose="02010600030101010101" pitchFamily="2" charset="-122"/>
                <a:sym typeface="+mn-ea"/>
              </a:rPr>
              <a:t>将代偿资金一次性汇至</a:t>
            </a:r>
            <a:r>
              <a:rPr lang="zh-CN" altLang="en-US" sz="2400" b="1">
                <a:solidFill>
                  <a:schemeClr val="tx1"/>
                </a:solidFill>
                <a:latin typeface="宋体" panose="02010600030101010101" pitchFamily="2" charset="-122"/>
                <a:ea typeface="宋体" panose="02010600030101010101" pitchFamily="2" charset="-122"/>
                <a:sym typeface="+mn-ea"/>
              </a:rPr>
              <a:t>学生</a:t>
            </a:r>
            <a:r>
              <a:rPr lang="zh-CN" altLang="en-US" sz="2400" b="1">
                <a:solidFill>
                  <a:srgbClr val="FF0000"/>
                </a:solidFill>
                <a:latin typeface="宋体" panose="02010600030101010101" pitchFamily="2" charset="-122"/>
                <a:ea typeface="宋体" panose="02010600030101010101" pitchFamily="2" charset="-122"/>
                <a:sym typeface="+mn-ea"/>
              </a:rPr>
              <a:t>指定的地址或账户</a:t>
            </a:r>
            <a:r>
              <a:rPr lang="zh-CN" altLang="en-US" sz="2400" b="1">
                <a:solidFill>
                  <a:schemeClr val="tx1"/>
                </a:solidFill>
                <a:latin typeface="宋体" panose="02010600030101010101" pitchFamily="2" charset="-122"/>
                <a:ea typeface="宋体" panose="02010600030101010101" pitchFamily="2" charset="-122"/>
                <a:sym typeface="+mn-ea"/>
              </a:rPr>
              <a:t>。</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400" b="1">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应征入伍服义务兵役高等学校学生</a:t>
            </a:r>
            <a:b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学费补偿</a:t>
            </a:r>
            <a:r>
              <a:rPr lang="zh-CN" altLang="zh-CN" b="1" dirty="0">
                <a:solidFill>
                  <a:schemeClr val="tx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国家助学贷款代偿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及</a:t>
            </a: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学费资助</a:t>
            </a:r>
            <a:endPar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8792210" cy="507047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3</a:t>
            </a:r>
            <a:r>
              <a:rPr lang="zh-CN" altLang="en-US" sz="2400" b="1">
                <a:latin typeface="宋体" panose="02010600030101010101" pitchFamily="2" charset="-122"/>
                <a:ea typeface="宋体" panose="02010600030101010101" pitchFamily="2" charset="-122"/>
                <a:sym typeface="+mn-ea"/>
              </a:rPr>
              <a:t>．申请、审批、发放流程：</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a:t>
            </a:r>
            <a:r>
              <a:rPr lang="zh-CN" altLang="en-US" sz="2400" b="1">
                <a:latin typeface="宋体" panose="02010600030101010101" pitchFamily="2" charset="-122"/>
                <a:ea typeface="宋体" panose="02010600030101010101" pitchFamily="2" charset="-122"/>
                <a:sym typeface="+mn-ea"/>
              </a:rPr>
              <a:t>（</a:t>
            </a:r>
            <a:r>
              <a:rPr lang="en-US" altLang="zh-CN" sz="2400" b="1">
                <a:latin typeface="宋体" panose="02010600030101010101" pitchFamily="2" charset="-122"/>
                <a:ea typeface="宋体" panose="02010600030101010101" pitchFamily="2" charset="-122"/>
                <a:sym typeface="+mn-ea"/>
              </a:rPr>
              <a:t>2</a:t>
            </a:r>
            <a:r>
              <a:rPr lang="zh-CN" altLang="en-US" sz="2400" b="1">
                <a:latin typeface="宋体" panose="02010600030101010101" pitchFamily="2" charset="-122"/>
                <a:ea typeface="宋体" panose="02010600030101010101" pitchFamily="2" charset="-122"/>
                <a:sym typeface="+mn-ea"/>
              </a:rPr>
              <a:t>）学费减免</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a:t>
            </a:r>
            <a:r>
              <a:rPr sz="2400" b="1">
                <a:solidFill>
                  <a:srgbClr val="FF0000"/>
                </a:solidFill>
                <a:latin typeface="宋体" panose="02010600030101010101" pitchFamily="2" charset="-122"/>
                <a:ea typeface="宋体" panose="02010600030101010101" pitchFamily="2" charset="-122"/>
                <a:sym typeface="+mn-ea"/>
              </a:rPr>
              <a:t>退役</a:t>
            </a:r>
            <a:r>
              <a:rPr sz="2400" b="1">
                <a:solidFill>
                  <a:schemeClr val="tx1"/>
                </a:solidFill>
                <a:latin typeface="宋体" panose="02010600030101010101" pitchFamily="2" charset="-122"/>
                <a:ea typeface="宋体" panose="02010600030101010101" pitchFamily="2" charset="-122"/>
                <a:sym typeface="+mn-ea"/>
              </a:rPr>
              <a:t>后自愿</a:t>
            </a:r>
            <a:r>
              <a:rPr sz="2400" b="1">
                <a:solidFill>
                  <a:srgbClr val="FF0000"/>
                </a:solidFill>
                <a:latin typeface="宋体" panose="02010600030101010101" pitchFamily="2" charset="-122"/>
                <a:ea typeface="宋体" panose="02010600030101010101" pitchFamily="2" charset="-122"/>
                <a:sym typeface="+mn-ea"/>
              </a:rPr>
              <a:t>回校复学</a:t>
            </a:r>
            <a:r>
              <a:rPr sz="2400" b="1">
                <a:solidFill>
                  <a:schemeClr val="tx1"/>
                </a:solidFill>
                <a:latin typeface="宋体" panose="02010600030101010101" pitchFamily="2" charset="-122"/>
                <a:ea typeface="宋体" panose="02010600030101010101" pitchFamily="2" charset="-122"/>
                <a:sym typeface="+mn-ea"/>
              </a:rPr>
              <a:t>或</a:t>
            </a:r>
            <a:r>
              <a:rPr sz="2400" b="1">
                <a:solidFill>
                  <a:srgbClr val="FF0000"/>
                </a:solidFill>
                <a:latin typeface="宋体" panose="02010600030101010101" pitchFamily="2" charset="-122"/>
                <a:ea typeface="宋体" panose="02010600030101010101" pitchFamily="2" charset="-122"/>
                <a:sym typeface="+mn-ea"/>
              </a:rPr>
              <a:t>入学</a:t>
            </a:r>
            <a:r>
              <a:rPr sz="2400" b="1">
                <a:solidFill>
                  <a:schemeClr val="tx1"/>
                </a:solidFill>
                <a:latin typeface="宋体" panose="02010600030101010101" pitchFamily="2" charset="-122"/>
                <a:ea typeface="宋体" panose="02010600030101010101" pitchFamily="2" charset="-122"/>
                <a:sym typeface="+mn-ea"/>
              </a:rPr>
              <a:t>的学生和退役后</a:t>
            </a:r>
            <a:r>
              <a:rPr sz="2400" b="1">
                <a:solidFill>
                  <a:srgbClr val="FF0000"/>
                </a:solidFill>
                <a:latin typeface="宋体" panose="02010600030101010101" pitchFamily="2" charset="-122"/>
                <a:ea typeface="宋体" panose="02010600030101010101" pitchFamily="2" charset="-122"/>
                <a:sym typeface="+mn-ea"/>
              </a:rPr>
              <a:t>考入高校</a:t>
            </a:r>
            <a:r>
              <a:rPr sz="2400" b="1">
                <a:solidFill>
                  <a:schemeClr val="tx1"/>
                </a:solidFill>
                <a:latin typeface="宋体" panose="02010600030101010101" pitchFamily="2" charset="-122"/>
                <a:ea typeface="宋体" panose="02010600030101010101" pitchFamily="2" charset="-122"/>
                <a:sym typeface="+mn-ea"/>
              </a:rPr>
              <a:t>的入学新生，</a:t>
            </a:r>
            <a:r>
              <a:rPr sz="2400" b="1">
                <a:solidFill>
                  <a:srgbClr val="FF0000"/>
                </a:solidFill>
                <a:latin typeface="宋体" panose="02010600030101010101" pitchFamily="2" charset="-122"/>
                <a:ea typeface="宋体" panose="02010600030101010101" pitchFamily="2" charset="-122"/>
                <a:sym typeface="+mn-ea"/>
              </a:rPr>
              <a:t>到高校</a:t>
            </a:r>
            <a:r>
              <a:rPr sz="2400" b="1">
                <a:solidFill>
                  <a:schemeClr val="tx1"/>
                </a:solidFill>
                <a:latin typeface="宋体" panose="02010600030101010101" pitchFamily="2" charset="-122"/>
                <a:ea typeface="宋体" panose="02010600030101010101" pitchFamily="2" charset="-122"/>
                <a:sym typeface="+mn-ea"/>
              </a:rPr>
              <a:t>报到后</a:t>
            </a:r>
            <a:r>
              <a:rPr sz="2400" b="1">
                <a:solidFill>
                  <a:srgbClr val="FF0000"/>
                </a:solidFill>
                <a:latin typeface="宋体" panose="02010600030101010101" pitchFamily="2" charset="-122"/>
                <a:ea typeface="宋体" panose="02010600030101010101" pitchFamily="2" charset="-122"/>
                <a:sym typeface="+mn-ea"/>
              </a:rPr>
              <a:t>向高校一次性提出学费减免申请</a:t>
            </a:r>
            <a:r>
              <a:rPr sz="2400" b="1">
                <a:solidFill>
                  <a:schemeClr val="tx1"/>
                </a:solidFill>
                <a:latin typeface="宋体" panose="02010600030101010101" pitchFamily="2" charset="-122"/>
                <a:ea typeface="宋体" panose="02010600030101010101" pitchFamily="2" charset="-122"/>
                <a:sym typeface="+mn-ea"/>
              </a:rPr>
              <a:t>，填报</a:t>
            </a:r>
            <a:r>
              <a:rPr sz="2400" b="1">
                <a:solidFill>
                  <a:srgbClr val="00B0F0"/>
                </a:solidFill>
                <a:latin typeface="宋体" panose="02010600030101010101" pitchFamily="2" charset="-122"/>
                <a:ea typeface="宋体" panose="02010600030101010101" pitchFamily="2" charset="-122"/>
                <a:sym typeface="+mn-ea"/>
              </a:rPr>
              <a:t>《应征入伍服兵役高等学校学生国家教育资助申请表Ⅱ》</a:t>
            </a:r>
            <a:r>
              <a:rPr sz="2400" b="1">
                <a:solidFill>
                  <a:schemeClr val="tx1"/>
                </a:solidFill>
                <a:latin typeface="宋体" panose="02010600030101010101" pitchFamily="2" charset="-122"/>
                <a:ea typeface="宋体" panose="02010600030101010101" pitchFamily="2" charset="-122"/>
                <a:sym typeface="+mn-ea"/>
              </a:rPr>
              <a:t>并提交</a:t>
            </a:r>
            <a:r>
              <a:rPr sz="2400" b="1">
                <a:solidFill>
                  <a:srgbClr val="00B0F0"/>
                </a:solidFill>
                <a:latin typeface="宋体" panose="02010600030101010101" pitchFamily="2" charset="-122"/>
                <a:ea typeface="宋体" panose="02010600030101010101" pitchFamily="2" charset="-122"/>
                <a:sym typeface="+mn-ea"/>
              </a:rPr>
              <a:t>退役证书复印件</a:t>
            </a:r>
            <a:r>
              <a:rPr sz="2400" b="1">
                <a:solidFill>
                  <a:schemeClr val="tx1"/>
                </a:solidFill>
                <a:latin typeface="宋体" panose="02010600030101010101" pitchFamily="2" charset="-122"/>
                <a:ea typeface="宋体" panose="02010600030101010101" pitchFamily="2" charset="-122"/>
                <a:sym typeface="+mn-ea"/>
              </a:rPr>
              <a:t>。高校有关部门在收到申请材料后，及时对学生申请资格</a:t>
            </a:r>
            <a:r>
              <a:rPr sz="2400" b="1">
                <a:solidFill>
                  <a:srgbClr val="FF0000"/>
                </a:solidFill>
                <a:latin typeface="宋体" panose="02010600030101010101" pitchFamily="2" charset="-122"/>
                <a:ea typeface="宋体" panose="02010600030101010101" pitchFamily="2" charset="-122"/>
                <a:sym typeface="+mn-ea"/>
              </a:rPr>
              <a:t>进行审核</a:t>
            </a:r>
            <a:r>
              <a:rPr sz="2400" b="1">
                <a:solidFill>
                  <a:schemeClr val="tx1"/>
                </a:solidFill>
                <a:latin typeface="宋体" panose="02010600030101010101" pitchFamily="2" charset="-122"/>
                <a:ea typeface="宋体" panose="02010600030101010101" pitchFamily="2" charset="-122"/>
                <a:sym typeface="+mn-ea"/>
              </a:rPr>
              <a:t>。</a:t>
            </a:r>
            <a:r>
              <a:rPr sz="2400" b="1">
                <a:solidFill>
                  <a:srgbClr val="FF0000"/>
                </a:solidFill>
                <a:latin typeface="宋体" panose="02010600030101010101" pitchFamily="2" charset="-122"/>
                <a:ea typeface="宋体" panose="02010600030101010101" pitchFamily="2" charset="-122"/>
                <a:sym typeface="+mn-ea"/>
              </a:rPr>
              <a:t>符合</a:t>
            </a:r>
            <a:r>
              <a:rPr sz="2400" b="1">
                <a:solidFill>
                  <a:schemeClr val="tx1"/>
                </a:solidFill>
                <a:latin typeface="宋体" panose="02010600030101010101" pitchFamily="2" charset="-122"/>
                <a:ea typeface="宋体" panose="02010600030101010101" pitchFamily="2" charset="-122"/>
                <a:sym typeface="+mn-ea"/>
              </a:rPr>
              <a:t>条件的，及时</a:t>
            </a:r>
            <a:r>
              <a:rPr sz="2400" b="1">
                <a:solidFill>
                  <a:srgbClr val="FF0000"/>
                </a:solidFill>
                <a:latin typeface="宋体" panose="02010600030101010101" pitchFamily="2" charset="-122"/>
                <a:ea typeface="宋体" panose="02010600030101010101" pitchFamily="2" charset="-122"/>
                <a:sym typeface="+mn-ea"/>
              </a:rPr>
              <a:t>办理学费减免</a:t>
            </a:r>
            <a:r>
              <a:rPr sz="2400" b="1">
                <a:solidFill>
                  <a:schemeClr val="tx1"/>
                </a:solidFill>
                <a:latin typeface="宋体" panose="02010600030101010101" pitchFamily="2" charset="-122"/>
                <a:ea typeface="宋体" panose="02010600030101010101" pitchFamily="2" charset="-122"/>
                <a:sym typeface="+mn-ea"/>
              </a:rPr>
              <a:t>手续。</a:t>
            </a:r>
            <a:endParaRPr sz="2400" b="1">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400" b="1">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bwMode="auto">
          <a:xfrm>
            <a:off x="883285" y="2194560"/>
            <a:ext cx="1851660" cy="17849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cxnSp>
        <p:nvCxnSpPr>
          <p:cNvPr id="4" name="直接连接符 9"/>
          <p:cNvCxnSpPr>
            <a:stCxn id="3" idx="7"/>
          </p:cNvCxnSpPr>
          <p:nvPr/>
        </p:nvCxnSpPr>
        <p:spPr>
          <a:xfrm flipV="1">
            <a:off x="2463568" y="1384396"/>
            <a:ext cx="1168169" cy="107177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10"/>
          <p:cNvCxnSpPr/>
          <p:nvPr/>
        </p:nvCxnSpPr>
        <p:spPr>
          <a:xfrm>
            <a:off x="6821019" y="3371285"/>
            <a:ext cx="997353" cy="89910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11"/>
          <p:cNvCxnSpPr/>
          <p:nvPr/>
        </p:nvCxnSpPr>
        <p:spPr>
          <a:xfrm flipV="1">
            <a:off x="8812017" y="3395385"/>
            <a:ext cx="995498" cy="900954"/>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223645" y="2495550"/>
            <a:ext cx="1170940" cy="1198880"/>
          </a:xfrm>
          <a:prstGeom prst="rect">
            <a:avLst/>
          </a:prstGeom>
          <a:noFill/>
        </p:spPr>
        <p:txBody>
          <a:bodyPr wrap="square" rtlCol="0">
            <a:spAutoFit/>
          </a:bodyPr>
          <a:lstStyle/>
          <a:p>
            <a:r>
              <a:rPr lang="en-US" altLang="zh-CN" sz="7200" b="1" dirty="0">
                <a:solidFill>
                  <a:schemeClr val="bg1"/>
                </a:solidFill>
                <a:latin typeface="思源黑体 CN Medium" panose="020B0600000000000000" pitchFamily="34" charset="-122"/>
                <a:ea typeface="思源黑体 CN Medium" panose="020B0600000000000000" pitchFamily="34" charset="-122"/>
              </a:rPr>
              <a:t>07</a:t>
            </a:r>
            <a:endParaRPr lang="en-US" altLang="zh-CN" sz="7200" b="1" dirty="0">
              <a:solidFill>
                <a:schemeClr val="bg1"/>
              </a:solidFill>
              <a:latin typeface="思源黑体 CN Medium" panose="020B0600000000000000" pitchFamily="34" charset="-122"/>
              <a:ea typeface="思源黑体 CN Medium" panose="020B0600000000000000" pitchFamily="34" charset="-122"/>
            </a:endParaRPr>
          </a:p>
        </p:txBody>
      </p:sp>
      <p:sp>
        <p:nvSpPr>
          <p:cNvPr id="13" name="文本框 12"/>
          <p:cNvSpPr txBox="1"/>
          <p:nvPr/>
        </p:nvSpPr>
        <p:spPr>
          <a:xfrm>
            <a:off x="9807515" y="2900070"/>
            <a:ext cx="413385" cy="645160"/>
          </a:xfrm>
          <a:prstGeom prst="rect">
            <a:avLst/>
          </a:prstGeom>
          <a:noFill/>
        </p:spPr>
        <p:txBody>
          <a:bodyPr wrap="none" rtlCol="0">
            <a:spAutoFit/>
          </a:bodyPr>
          <a:lstStyle/>
          <a:p>
            <a:r>
              <a:rPr lang="en-US" altLang="zh-CN" sz="3600" b="1" dirty="0">
                <a:solidFill>
                  <a:schemeClr val="bg1"/>
                </a:solidFill>
                <a:latin typeface="思源黑体 CN Medium" panose="020B0600000000000000" pitchFamily="34" charset="-122"/>
                <a:ea typeface="思源黑体 CN Medium" panose="020B0600000000000000" pitchFamily="34" charset="-122"/>
              </a:rPr>
              <a:t>0</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5" name="矩形 14"/>
          <p:cNvSpPr/>
          <p:nvPr/>
        </p:nvSpPr>
        <p:spPr>
          <a:xfrm>
            <a:off x="2789555" y="2289175"/>
            <a:ext cx="7606665" cy="2306955"/>
          </a:xfrm>
          <a:prstGeom prst="rect">
            <a:avLst/>
          </a:prstGeom>
          <a:ln>
            <a:noFill/>
          </a:ln>
        </p:spPr>
        <p:txBody>
          <a:bodyPr wrap="square">
            <a:spAutoFit/>
            <a:scene3d>
              <a:camera prst="orthographicFront"/>
              <a:lightRig rig="threePt" dir="t"/>
            </a:scene3d>
            <a:sp3d contourW="12700"/>
          </a:bodyPr>
          <a:lstStyle/>
          <a:p>
            <a:pPr algn="ctr" defTabSz="685800">
              <a:buSzPct val="80000"/>
            </a:pPr>
            <a:r>
              <a:rPr sz="48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广西高等学校毕业生</a:t>
            </a:r>
            <a:endParaRPr sz="48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a:p>
            <a:pPr algn="ctr" defTabSz="685800">
              <a:buSzPct val="80000"/>
            </a:pPr>
            <a:r>
              <a:rPr sz="4800" b="1" noProof="0" dirty="0">
                <a:ln>
                  <a:noFill/>
                </a:ln>
                <a:solidFill>
                  <a:srgbClr val="00B0F0"/>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学费</a:t>
            </a:r>
            <a:r>
              <a:rPr sz="48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和</a:t>
            </a:r>
            <a:r>
              <a:rPr sz="4800" b="1" noProof="0" dirty="0">
                <a:ln>
                  <a:noFill/>
                </a:ln>
                <a:solidFill>
                  <a:srgbClr val="FF0000"/>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国家助学贷款补偿</a:t>
            </a:r>
            <a:endParaRPr sz="48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a:p>
            <a:pPr algn="ctr" defTabSz="685800">
              <a:buSzPct val="80000"/>
            </a:pPr>
            <a:r>
              <a:rPr sz="48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资助政策</a:t>
            </a:r>
            <a:endParaRPr sz="4800" b="1"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广西高等学校毕业生</a:t>
            </a:r>
            <a:b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国家助学贷款补偿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资助政策</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9117330" cy="5070475"/>
          </a:xfrm>
        </p:spPr>
        <p:txBody>
          <a:bodyPr>
            <a:noAutofit/>
          </a:bodyPr>
          <a:p>
            <a:pPr fontAlgn="auto">
              <a:lnSpc>
                <a:spcPct val="150000"/>
              </a:lnSpc>
            </a:pPr>
            <a:r>
              <a:rPr lang="en-US" altLang="zh-CN" sz="2400" b="1">
                <a:solidFill>
                  <a:schemeClr val="tx1"/>
                </a:solidFill>
                <a:latin typeface="宋体" panose="02010600030101010101" pitchFamily="2" charset="-122"/>
                <a:ea typeface="宋体" panose="02010600030101010101" pitchFamily="2" charset="-122"/>
                <a:sym typeface="+mn-ea"/>
              </a:rPr>
              <a:t>1</a:t>
            </a:r>
            <a:r>
              <a:rPr lang="zh-CN" altLang="en-US" sz="2400" b="1">
                <a:solidFill>
                  <a:schemeClr val="tx1"/>
                </a:solidFill>
                <a:latin typeface="宋体" panose="02010600030101010101" pitchFamily="2" charset="-122"/>
                <a:ea typeface="宋体" panose="02010600030101010101" pitchFamily="2" charset="-122"/>
                <a:sym typeface="+mn-ea"/>
              </a:rPr>
              <a:t>．资助对象：毕业</a:t>
            </a:r>
            <a:r>
              <a:rPr lang="zh-CN" altLang="en-US" sz="2400" b="1">
                <a:solidFill>
                  <a:srgbClr val="FF0000"/>
                </a:solidFill>
                <a:latin typeface="宋体" panose="02010600030101010101" pitchFamily="2" charset="-122"/>
                <a:ea typeface="宋体" panose="02010600030101010101" pitchFamily="2" charset="-122"/>
                <a:sym typeface="+mn-ea"/>
              </a:rPr>
              <a:t>当年自愿</a:t>
            </a:r>
            <a:r>
              <a:rPr lang="zh-CN" altLang="en-US" sz="2400" b="1">
                <a:solidFill>
                  <a:schemeClr val="tx1"/>
                </a:solidFill>
                <a:latin typeface="宋体" panose="02010600030101010101" pitchFamily="2" charset="-122"/>
                <a:ea typeface="宋体" panose="02010600030101010101" pitchFamily="2" charset="-122"/>
                <a:sym typeface="+mn-ea"/>
              </a:rPr>
              <a:t>到</a:t>
            </a:r>
            <a:r>
              <a:rPr lang="zh-CN" altLang="en-US" sz="2400" b="1">
                <a:solidFill>
                  <a:srgbClr val="FF0000"/>
                </a:solidFill>
                <a:latin typeface="宋体" panose="02010600030101010101" pitchFamily="2" charset="-122"/>
                <a:ea typeface="宋体" panose="02010600030101010101" pitchFamily="2" charset="-122"/>
                <a:sym typeface="+mn-ea"/>
              </a:rPr>
              <a:t>我区</a:t>
            </a:r>
            <a:r>
              <a:rPr lang="zh-CN" altLang="en-US" sz="2400" b="1">
                <a:solidFill>
                  <a:srgbClr val="00B0F0"/>
                </a:solidFill>
                <a:latin typeface="宋体" panose="02010600030101010101" pitchFamily="2" charset="-122"/>
                <a:ea typeface="宋体" panose="02010600030101010101" pitchFamily="2" charset="-122"/>
                <a:sym typeface="+mn-ea"/>
              </a:rPr>
              <a:t>同一基层单位</a:t>
            </a:r>
            <a:r>
              <a:rPr lang="zh-CN" altLang="en-US" sz="2400" b="1">
                <a:solidFill>
                  <a:schemeClr val="tx1"/>
                </a:solidFill>
                <a:latin typeface="宋体" panose="02010600030101010101" pitchFamily="2" charset="-122"/>
                <a:ea typeface="宋体" panose="02010600030101010101" pitchFamily="2" charset="-122"/>
                <a:sym typeface="+mn-ea"/>
              </a:rPr>
              <a:t>就业</a:t>
            </a:r>
            <a:r>
              <a:rPr lang="zh-CN" altLang="en-US" sz="2400" b="1">
                <a:solidFill>
                  <a:srgbClr val="FF0000"/>
                </a:solidFill>
                <a:latin typeface="宋体" panose="02010600030101010101" pitchFamily="2" charset="-122"/>
                <a:ea typeface="宋体" panose="02010600030101010101" pitchFamily="2" charset="-122"/>
                <a:sym typeface="+mn-ea"/>
              </a:rPr>
              <a:t>且</a:t>
            </a:r>
            <a:r>
              <a:rPr lang="zh-CN" altLang="en-US" sz="2400" b="1">
                <a:solidFill>
                  <a:srgbClr val="00B0F0"/>
                </a:solidFill>
                <a:latin typeface="宋体" panose="02010600030101010101" pitchFamily="2" charset="-122"/>
                <a:ea typeface="宋体" panose="02010600030101010101" pitchFamily="2" charset="-122"/>
                <a:sym typeface="+mn-ea"/>
              </a:rPr>
              <a:t>连续</a:t>
            </a:r>
            <a:r>
              <a:rPr lang="zh-CN" altLang="en-US" sz="2400" b="1">
                <a:solidFill>
                  <a:schemeClr val="tx1"/>
                </a:solidFill>
                <a:latin typeface="宋体" panose="02010600030101010101" pitchFamily="2" charset="-122"/>
                <a:ea typeface="宋体" panose="02010600030101010101" pitchFamily="2" charset="-122"/>
                <a:sym typeface="+mn-ea"/>
              </a:rPr>
              <a:t>服务期</a:t>
            </a:r>
            <a:r>
              <a:rPr lang="zh-CN" altLang="en-US" sz="2400" b="1">
                <a:solidFill>
                  <a:srgbClr val="FF0000"/>
                </a:solidFill>
                <a:latin typeface="宋体" panose="02010600030101010101" pitchFamily="2" charset="-122"/>
                <a:ea typeface="宋体" panose="02010600030101010101" pitchFamily="2" charset="-122"/>
                <a:sym typeface="+mn-ea"/>
              </a:rPr>
              <a:t>在3年以上（含3年）</a:t>
            </a:r>
            <a:r>
              <a:rPr lang="zh-CN" altLang="en-US" sz="2400" b="1">
                <a:solidFill>
                  <a:schemeClr val="tx1"/>
                </a:solidFill>
                <a:latin typeface="宋体" panose="02010600030101010101" pitchFamily="2" charset="-122"/>
                <a:ea typeface="宋体" panose="02010600030101010101" pitchFamily="2" charset="-122"/>
                <a:sym typeface="+mn-ea"/>
              </a:rPr>
              <a:t>的</a:t>
            </a:r>
            <a:r>
              <a:rPr sz="2400" b="1">
                <a:solidFill>
                  <a:schemeClr val="tx1"/>
                </a:solidFill>
                <a:latin typeface="宋体" panose="02010600030101010101" pitchFamily="2" charset="-122"/>
                <a:ea typeface="宋体" panose="02010600030101010101" pitchFamily="2" charset="-122"/>
                <a:sym typeface="+mn-ea"/>
              </a:rPr>
              <a:t>高校</a:t>
            </a:r>
            <a:r>
              <a:rPr lang="zh-CN" altLang="en-US" sz="2400" b="1">
                <a:solidFill>
                  <a:schemeClr val="tx1"/>
                </a:solidFill>
                <a:latin typeface="宋体" panose="02010600030101010101" pitchFamily="2" charset="-122"/>
                <a:ea typeface="宋体" panose="02010600030101010101" pitchFamily="2" charset="-122"/>
                <a:sym typeface="+mn-ea"/>
              </a:rPr>
              <a:t>毕业生。</a:t>
            </a:r>
            <a:endParaRPr lang="zh-CN" altLang="en-US" sz="2400" b="1">
              <a:solidFill>
                <a:schemeClr val="tx1"/>
              </a:solidFill>
              <a:latin typeface="宋体" panose="02010600030101010101" pitchFamily="2" charset="-122"/>
              <a:ea typeface="宋体" panose="02010600030101010101" pitchFamily="2" charset="-122"/>
              <a:sym typeface="+mn-ea"/>
            </a:endParaRPr>
          </a:p>
          <a:p>
            <a:pPr marL="0" indent="0" fontAlgn="auto">
              <a:lnSpc>
                <a:spcPct val="150000"/>
              </a:lnSpc>
              <a:buNone/>
            </a:pPr>
            <a:endParaRPr lang="zh-CN" altLang="en-US" sz="2400" b="1">
              <a:solidFill>
                <a:schemeClr val="tx1"/>
              </a:solidFill>
              <a:latin typeface="宋体" panose="02010600030101010101" pitchFamily="2" charset="-122"/>
              <a:ea typeface="宋体" panose="02010600030101010101" pitchFamily="2" charset="-122"/>
            </a:endParaRPr>
          </a:p>
          <a:p>
            <a:pPr fontAlgn="auto">
              <a:lnSpc>
                <a:spcPct val="150000"/>
              </a:lnSpc>
            </a:pPr>
            <a:r>
              <a:rPr lang="en-US" altLang="zh-CN" sz="2400" b="1">
                <a:solidFill>
                  <a:schemeClr val="tx1"/>
                </a:solidFill>
                <a:latin typeface="宋体" panose="02010600030101010101" pitchFamily="2" charset="-122"/>
                <a:ea typeface="宋体" panose="02010600030101010101" pitchFamily="2" charset="-122"/>
                <a:sym typeface="+mn-ea"/>
              </a:rPr>
              <a:t>2</a:t>
            </a:r>
            <a:r>
              <a:rPr lang="zh-CN" altLang="en-US" sz="2400" b="1">
                <a:solidFill>
                  <a:schemeClr val="tx1"/>
                </a:solidFill>
                <a:latin typeface="宋体" panose="02010600030101010101" pitchFamily="2" charset="-122"/>
                <a:ea typeface="宋体" panose="02010600030101010101" pitchFamily="2" charset="-122"/>
                <a:sym typeface="+mn-ea"/>
              </a:rPr>
              <a:t>．资助标准：</a:t>
            </a:r>
            <a:endParaRPr lang="zh-CN" altLang="en-US" sz="2400" b="1">
              <a:solidFill>
                <a:schemeClr val="tx1"/>
              </a:solidFill>
              <a:latin typeface="宋体" panose="02010600030101010101" pitchFamily="2" charset="-122"/>
              <a:ea typeface="宋体" panose="02010600030101010101" pitchFamily="2" charset="-122"/>
              <a:sym typeface="+mn-ea"/>
            </a:endParaRPr>
          </a:p>
          <a:p>
            <a:pPr marL="0" indent="0" fontAlgn="auto">
              <a:lnSpc>
                <a:spcPct val="150000"/>
              </a:lnSpc>
              <a:buNone/>
            </a:pPr>
            <a:r>
              <a:rPr lang="en-US" sz="2400" b="1">
                <a:solidFill>
                  <a:schemeClr val="tx1"/>
                </a:solidFill>
                <a:latin typeface="宋体" panose="02010600030101010101" pitchFamily="2" charset="-122"/>
                <a:ea typeface="宋体" panose="02010600030101010101" pitchFamily="2" charset="-122"/>
                <a:sym typeface="+mn-ea"/>
              </a:rPr>
              <a:t>   (1)</a:t>
            </a:r>
            <a:r>
              <a:rPr sz="2400" b="1">
                <a:solidFill>
                  <a:schemeClr val="tx1"/>
                </a:solidFill>
                <a:latin typeface="宋体" panose="02010600030101010101" pitchFamily="2" charset="-122"/>
                <a:ea typeface="宋体" panose="02010600030101010101" pitchFamily="2" charset="-122"/>
                <a:sym typeface="+mn-ea"/>
              </a:rPr>
              <a:t>每个高校毕业生每学年</a:t>
            </a:r>
            <a:r>
              <a:rPr sz="2400" b="1">
                <a:solidFill>
                  <a:srgbClr val="FF0000"/>
                </a:solidFill>
                <a:latin typeface="宋体" panose="02010600030101010101" pitchFamily="2" charset="-122"/>
                <a:ea typeface="宋体" panose="02010600030101010101" pitchFamily="2" charset="-122"/>
                <a:sym typeface="+mn-ea"/>
              </a:rPr>
              <a:t>获得补偿学费</a:t>
            </a:r>
            <a:r>
              <a:rPr sz="2400" b="1">
                <a:solidFill>
                  <a:schemeClr val="tx1"/>
                </a:solidFill>
                <a:latin typeface="宋体" panose="02010600030101010101" pitchFamily="2" charset="-122"/>
                <a:ea typeface="宋体" panose="02010600030101010101" pitchFamily="2" charset="-122"/>
                <a:sym typeface="+mn-ea"/>
              </a:rPr>
              <a:t>和国家</a:t>
            </a:r>
            <a:r>
              <a:rPr sz="2400" b="1">
                <a:solidFill>
                  <a:srgbClr val="FF0000"/>
                </a:solidFill>
                <a:latin typeface="宋体" panose="02010600030101010101" pitchFamily="2" charset="-122"/>
                <a:ea typeface="宋体" panose="02010600030101010101" pitchFamily="2" charset="-122"/>
                <a:sym typeface="+mn-ea"/>
              </a:rPr>
              <a:t>助学贷款</a:t>
            </a:r>
            <a:r>
              <a:rPr sz="2400" b="1">
                <a:solidFill>
                  <a:schemeClr val="tx1"/>
                </a:solidFill>
                <a:latin typeface="宋体" panose="02010600030101010101" pitchFamily="2" charset="-122"/>
                <a:ea typeface="宋体" panose="02010600030101010101" pitchFamily="2" charset="-122"/>
                <a:sym typeface="+mn-ea"/>
              </a:rPr>
              <a:t>的金额</a:t>
            </a:r>
            <a:r>
              <a:rPr sz="2400" b="1">
                <a:solidFill>
                  <a:srgbClr val="FF0000"/>
                </a:solidFill>
                <a:latin typeface="宋体" panose="02010600030101010101" pitchFamily="2" charset="-122"/>
                <a:ea typeface="宋体" panose="02010600030101010101" pitchFamily="2" charset="-122"/>
                <a:sym typeface="+mn-ea"/>
              </a:rPr>
              <a:t>本专科学生</a:t>
            </a:r>
            <a:r>
              <a:rPr sz="2400" b="1">
                <a:solidFill>
                  <a:schemeClr val="tx1"/>
                </a:solidFill>
                <a:latin typeface="宋体" panose="02010600030101010101" pitchFamily="2" charset="-122"/>
                <a:ea typeface="宋体" panose="02010600030101010101" pitchFamily="2" charset="-122"/>
                <a:sym typeface="+mn-ea"/>
              </a:rPr>
              <a:t>最高</a:t>
            </a:r>
            <a:r>
              <a:rPr sz="2400" b="1">
                <a:solidFill>
                  <a:srgbClr val="FF0000"/>
                </a:solidFill>
                <a:latin typeface="宋体" panose="02010600030101010101" pitchFamily="2" charset="-122"/>
                <a:ea typeface="宋体" panose="02010600030101010101" pitchFamily="2" charset="-122"/>
                <a:sym typeface="+mn-ea"/>
              </a:rPr>
              <a:t>不超过8000元</a:t>
            </a:r>
            <a:r>
              <a:rPr sz="2400" b="1">
                <a:solidFill>
                  <a:schemeClr val="tx1"/>
                </a:solidFill>
                <a:latin typeface="宋体" panose="02010600030101010101" pitchFamily="2" charset="-122"/>
                <a:ea typeface="宋体" panose="02010600030101010101" pitchFamily="2" charset="-122"/>
                <a:sym typeface="+mn-ea"/>
              </a:rPr>
              <a:t>，研究生最高不超过12000元。</a:t>
            </a:r>
            <a:endParaRPr sz="2400" b="1">
              <a:solidFill>
                <a:schemeClr val="tx1"/>
              </a:solidFill>
              <a:latin typeface="宋体" panose="02010600030101010101" pitchFamily="2" charset="-122"/>
              <a:ea typeface="宋体" panose="02010600030101010101" pitchFamily="2" charset="-122"/>
              <a:sym typeface="+mn-ea"/>
            </a:endParaRPr>
          </a:p>
          <a:p>
            <a:pPr marL="0" indent="0" fontAlgn="auto">
              <a:lnSpc>
                <a:spcPct val="150000"/>
              </a:lnSpc>
              <a:buNone/>
            </a:pPr>
            <a:r>
              <a:rPr sz="2400">
                <a:latin typeface="宋体" panose="02010600030101010101" pitchFamily="2" charset="-122"/>
                <a:ea typeface="宋体" panose="02010600030101010101" pitchFamily="2" charset="-122"/>
                <a:sym typeface="+mn-ea"/>
              </a:rPr>
              <a:t> </a:t>
            </a:r>
            <a:r>
              <a:rPr lang="en-US"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400">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广西高等学校毕业生</a:t>
            </a:r>
            <a:b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国家助学贷款补偿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资助政策</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1622425"/>
            <a:ext cx="9117330" cy="507047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2</a:t>
            </a:r>
            <a:r>
              <a:rPr lang="zh-CN" altLang="en-US" sz="2400" b="1">
                <a:latin typeface="宋体" panose="02010600030101010101" pitchFamily="2" charset="-122"/>
                <a:ea typeface="宋体" panose="02010600030101010101" pitchFamily="2" charset="-122"/>
                <a:sym typeface="+mn-ea"/>
              </a:rPr>
              <a:t>．资助标准：</a:t>
            </a:r>
            <a:endParaRPr sz="2400" b="1">
              <a:latin typeface="宋体" panose="02010600030101010101" pitchFamily="2" charset="-122"/>
              <a:ea typeface="宋体" panose="02010600030101010101" pitchFamily="2" charset="-122"/>
              <a:sym typeface="+mn-ea"/>
            </a:endParaRPr>
          </a:p>
          <a:p>
            <a:pPr marL="0" indent="0" fontAlgn="auto">
              <a:lnSpc>
                <a:spcPct val="150000"/>
              </a:lnSpc>
              <a:buNone/>
            </a:pPr>
            <a:r>
              <a:rPr sz="2400" b="1">
                <a:latin typeface="宋体" panose="02010600030101010101" pitchFamily="2" charset="-122"/>
                <a:ea typeface="宋体" panose="02010600030101010101" pitchFamily="2" charset="-122"/>
                <a:sym typeface="+mn-ea"/>
              </a:rPr>
              <a:t> </a:t>
            </a:r>
            <a:r>
              <a:rPr lang="en-US" sz="2400" b="1">
                <a:latin typeface="宋体" panose="02010600030101010101" pitchFamily="2" charset="-122"/>
                <a:ea typeface="宋体" panose="02010600030101010101" pitchFamily="2" charset="-122"/>
                <a:sym typeface="+mn-ea"/>
              </a:rPr>
              <a:t> </a:t>
            </a:r>
            <a:r>
              <a:rPr lang="en-US" sz="2400" b="1">
                <a:solidFill>
                  <a:schemeClr val="tx1"/>
                </a:solidFill>
                <a:latin typeface="宋体" panose="02010600030101010101" pitchFamily="2" charset="-122"/>
                <a:ea typeface="宋体" panose="02010600030101010101" pitchFamily="2" charset="-122"/>
                <a:sym typeface="+mn-ea"/>
              </a:rPr>
              <a:t> (2)</a:t>
            </a:r>
            <a:r>
              <a:rPr sz="2400" b="1">
                <a:solidFill>
                  <a:schemeClr val="tx1"/>
                </a:solidFill>
                <a:latin typeface="宋体" panose="02010600030101010101" pitchFamily="2" charset="-122"/>
                <a:ea typeface="宋体" panose="02010600030101010101" pitchFamily="2" charset="-122"/>
                <a:sym typeface="+mn-ea"/>
              </a:rPr>
              <a:t>毕业生在校学习期间每年</a:t>
            </a:r>
            <a:r>
              <a:rPr sz="2400" b="1">
                <a:solidFill>
                  <a:srgbClr val="FF0000"/>
                </a:solidFill>
                <a:latin typeface="宋体" panose="02010600030101010101" pitchFamily="2" charset="-122"/>
                <a:ea typeface="宋体" panose="02010600030101010101" pitchFamily="2" charset="-122"/>
                <a:sym typeface="+mn-ea"/>
              </a:rPr>
              <a:t>实际缴纳</a:t>
            </a:r>
            <a:r>
              <a:rPr sz="2400" b="1">
                <a:solidFill>
                  <a:schemeClr val="tx1"/>
                </a:solidFill>
                <a:latin typeface="宋体" panose="02010600030101010101" pitchFamily="2" charset="-122"/>
                <a:ea typeface="宋体" panose="02010600030101010101" pitchFamily="2" charset="-122"/>
                <a:sym typeface="+mn-ea"/>
              </a:rPr>
              <a:t>的</a:t>
            </a:r>
            <a:r>
              <a:rPr sz="2400" b="1">
                <a:solidFill>
                  <a:srgbClr val="FF0000"/>
                </a:solidFill>
                <a:latin typeface="宋体" panose="02010600030101010101" pitchFamily="2" charset="-122"/>
                <a:ea typeface="宋体" panose="02010600030101010101" pitchFamily="2" charset="-122"/>
                <a:sym typeface="+mn-ea"/>
              </a:rPr>
              <a:t>学费</a:t>
            </a:r>
            <a:r>
              <a:rPr sz="2400" b="1">
                <a:solidFill>
                  <a:schemeClr val="tx1"/>
                </a:solidFill>
                <a:latin typeface="宋体" panose="02010600030101010101" pitchFamily="2" charset="-122"/>
                <a:ea typeface="宋体" panose="02010600030101010101" pitchFamily="2" charset="-122"/>
                <a:sym typeface="+mn-ea"/>
              </a:rPr>
              <a:t>或获得的国家</a:t>
            </a:r>
            <a:r>
              <a:rPr sz="2400" b="1">
                <a:solidFill>
                  <a:srgbClr val="FF0000"/>
                </a:solidFill>
                <a:latin typeface="宋体" panose="02010600030101010101" pitchFamily="2" charset="-122"/>
                <a:ea typeface="宋体" panose="02010600030101010101" pitchFamily="2" charset="-122"/>
                <a:sym typeface="+mn-ea"/>
              </a:rPr>
              <a:t>助学贷款</a:t>
            </a:r>
            <a:r>
              <a:rPr sz="2400" b="1">
                <a:solidFill>
                  <a:srgbClr val="00B0F0"/>
                </a:solidFill>
                <a:latin typeface="宋体" panose="02010600030101010101" pitchFamily="2" charset="-122"/>
                <a:ea typeface="宋体" panose="02010600030101010101" pitchFamily="2" charset="-122"/>
                <a:sym typeface="+mn-ea"/>
              </a:rPr>
              <a:t>低于</a:t>
            </a:r>
            <a:r>
              <a:rPr sz="2400" b="1">
                <a:solidFill>
                  <a:srgbClr val="FF0000"/>
                </a:solidFill>
                <a:latin typeface="宋体" panose="02010600030101010101" pitchFamily="2" charset="-122"/>
                <a:ea typeface="宋体" panose="02010600030101010101" pitchFamily="2" charset="-122"/>
                <a:sym typeface="+mn-ea"/>
              </a:rPr>
              <a:t>8000元（本专科）</a:t>
            </a:r>
            <a:r>
              <a:rPr sz="2400" b="1">
                <a:solidFill>
                  <a:schemeClr val="tx1"/>
                </a:solidFill>
                <a:latin typeface="宋体" panose="02010600030101010101" pitchFamily="2" charset="-122"/>
                <a:ea typeface="宋体" panose="02010600030101010101" pitchFamily="2" charset="-122"/>
                <a:sym typeface="+mn-ea"/>
              </a:rPr>
              <a:t>或12000元（研究生）的，</a:t>
            </a:r>
            <a:r>
              <a:rPr sz="2400" b="1">
                <a:solidFill>
                  <a:srgbClr val="FF0000"/>
                </a:solidFill>
                <a:latin typeface="宋体" panose="02010600030101010101" pitchFamily="2" charset="-122"/>
                <a:ea typeface="宋体" panose="02010600030101010101" pitchFamily="2" charset="-122"/>
                <a:sym typeface="+mn-ea"/>
              </a:rPr>
              <a:t>按照实际缴纳</a:t>
            </a:r>
            <a:r>
              <a:rPr sz="2400" b="1">
                <a:solidFill>
                  <a:schemeClr val="tx1"/>
                </a:solidFill>
                <a:latin typeface="宋体" panose="02010600030101010101" pitchFamily="2" charset="-122"/>
                <a:ea typeface="宋体" panose="02010600030101010101" pitchFamily="2" charset="-122"/>
                <a:sym typeface="+mn-ea"/>
              </a:rPr>
              <a:t>的学费或获得的国家助学贷款金额</a:t>
            </a:r>
            <a:r>
              <a:rPr sz="2400" b="1">
                <a:solidFill>
                  <a:srgbClr val="FF0000"/>
                </a:solidFill>
                <a:latin typeface="宋体" panose="02010600030101010101" pitchFamily="2" charset="-122"/>
                <a:ea typeface="宋体" panose="02010600030101010101" pitchFamily="2" charset="-122"/>
                <a:sym typeface="+mn-ea"/>
              </a:rPr>
              <a:t>实行补偿</a:t>
            </a:r>
            <a:r>
              <a:rPr sz="2400" b="1">
                <a:solidFill>
                  <a:schemeClr val="tx1"/>
                </a:solidFill>
                <a:latin typeface="宋体" panose="02010600030101010101" pitchFamily="2" charset="-122"/>
                <a:ea typeface="宋体" panose="02010600030101010101" pitchFamily="2" charset="-122"/>
                <a:sym typeface="+mn-ea"/>
              </a:rPr>
              <a:t>。</a:t>
            </a:r>
            <a:endParaRPr sz="2400" b="1">
              <a:solidFill>
                <a:schemeClr val="tx1"/>
              </a:solidFill>
              <a:latin typeface="宋体" panose="02010600030101010101" pitchFamily="2" charset="-122"/>
              <a:ea typeface="宋体" panose="02010600030101010101" pitchFamily="2" charset="-122"/>
              <a:sym typeface="+mn-ea"/>
            </a:endParaRPr>
          </a:p>
          <a:p>
            <a:pPr marL="0" indent="0" fontAlgn="auto">
              <a:lnSpc>
                <a:spcPct val="150000"/>
              </a:lnSpc>
              <a:buNone/>
            </a:pPr>
            <a:r>
              <a:rPr sz="2400" b="1">
                <a:solidFill>
                  <a:schemeClr val="tx1"/>
                </a:solidFill>
                <a:latin typeface="宋体" panose="02010600030101010101" pitchFamily="2" charset="-122"/>
                <a:ea typeface="宋体" panose="02010600030101010101" pitchFamily="2" charset="-122"/>
                <a:sym typeface="+mn-ea"/>
              </a:rPr>
              <a:t> </a:t>
            </a:r>
            <a:r>
              <a:rPr lang="en-US" sz="2400" b="1">
                <a:solidFill>
                  <a:schemeClr val="tx1"/>
                </a:solidFill>
                <a:latin typeface="宋体" panose="02010600030101010101" pitchFamily="2" charset="-122"/>
                <a:ea typeface="宋体" panose="02010600030101010101" pitchFamily="2" charset="-122"/>
                <a:sym typeface="+mn-ea"/>
              </a:rPr>
              <a:t>  (3)</a:t>
            </a:r>
            <a:r>
              <a:rPr sz="2400" b="1">
                <a:solidFill>
                  <a:schemeClr val="tx1"/>
                </a:solidFill>
                <a:latin typeface="宋体" panose="02010600030101010101" pitchFamily="2" charset="-122"/>
                <a:ea typeface="宋体" panose="02010600030101010101" pitchFamily="2" charset="-122"/>
                <a:sym typeface="+mn-ea"/>
              </a:rPr>
              <a:t>毕业生在校学习期间每年</a:t>
            </a:r>
            <a:r>
              <a:rPr sz="2400" b="1">
                <a:solidFill>
                  <a:srgbClr val="FF0000"/>
                </a:solidFill>
                <a:latin typeface="宋体" panose="02010600030101010101" pitchFamily="2" charset="-122"/>
                <a:ea typeface="宋体" panose="02010600030101010101" pitchFamily="2" charset="-122"/>
                <a:sym typeface="+mn-ea"/>
              </a:rPr>
              <a:t>实际缴纳</a:t>
            </a:r>
            <a:r>
              <a:rPr sz="2400" b="1">
                <a:solidFill>
                  <a:schemeClr val="tx1"/>
                </a:solidFill>
                <a:latin typeface="宋体" panose="02010600030101010101" pitchFamily="2" charset="-122"/>
                <a:ea typeface="宋体" panose="02010600030101010101" pitchFamily="2" charset="-122"/>
                <a:sym typeface="+mn-ea"/>
              </a:rPr>
              <a:t>的</a:t>
            </a:r>
            <a:r>
              <a:rPr sz="2400" b="1">
                <a:solidFill>
                  <a:srgbClr val="FF0000"/>
                </a:solidFill>
                <a:latin typeface="宋体" panose="02010600030101010101" pitchFamily="2" charset="-122"/>
                <a:ea typeface="宋体" panose="02010600030101010101" pitchFamily="2" charset="-122"/>
                <a:sym typeface="+mn-ea"/>
              </a:rPr>
              <a:t>学费</a:t>
            </a:r>
            <a:r>
              <a:rPr sz="2400" b="1">
                <a:solidFill>
                  <a:schemeClr val="tx1"/>
                </a:solidFill>
                <a:latin typeface="宋体" panose="02010600030101010101" pitchFamily="2" charset="-122"/>
                <a:ea typeface="宋体" panose="02010600030101010101" pitchFamily="2" charset="-122"/>
                <a:sym typeface="+mn-ea"/>
              </a:rPr>
              <a:t>或获得的国家助</a:t>
            </a:r>
            <a:r>
              <a:rPr sz="2400" b="1">
                <a:solidFill>
                  <a:srgbClr val="FF0000"/>
                </a:solidFill>
                <a:latin typeface="宋体" panose="02010600030101010101" pitchFamily="2" charset="-122"/>
                <a:ea typeface="宋体" panose="02010600030101010101" pitchFamily="2" charset="-122"/>
                <a:sym typeface="+mn-ea"/>
              </a:rPr>
              <a:t>学贷款</a:t>
            </a:r>
            <a:r>
              <a:rPr sz="2400" b="1">
                <a:solidFill>
                  <a:srgbClr val="00B0F0"/>
                </a:solidFill>
                <a:latin typeface="宋体" panose="02010600030101010101" pitchFamily="2" charset="-122"/>
                <a:ea typeface="宋体" panose="02010600030101010101" pitchFamily="2" charset="-122"/>
                <a:sym typeface="+mn-ea"/>
              </a:rPr>
              <a:t>高于</a:t>
            </a:r>
            <a:r>
              <a:rPr sz="2400" b="1">
                <a:solidFill>
                  <a:srgbClr val="FF0000"/>
                </a:solidFill>
                <a:latin typeface="宋体" panose="02010600030101010101" pitchFamily="2" charset="-122"/>
                <a:ea typeface="宋体" panose="02010600030101010101" pitchFamily="2" charset="-122"/>
                <a:sym typeface="+mn-ea"/>
              </a:rPr>
              <a:t>8000元（本专科）</a:t>
            </a:r>
            <a:r>
              <a:rPr sz="2400" b="1">
                <a:solidFill>
                  <a:schemeClr val="tx1"/>
                </a:solidFill>
                <a:latin typeface="宋体" panose="02010600030101010101" pitchFamily="2" charset="-122"/>
                <a:ea typeface="宋体" panose="02010600030101010101" pitchFamily="2" charset="-122"/>
                <a:sym typeface="+mn-ea"/>
              </a:rPr>
              <a:t>或12000元（研究生）的，</a:t>
            </a:r>
            <a:r>
              <a:rPr sz="2400" b="1">
                <a:solidFill>
                  <a:srgbClr val="FF0000"/>
                </a:solidFill>
                <a:latin typeface="宋体" panose="02010600030101010101" pitchFamily="2" charset="-122"/>
                <a:ea typeface="宋体" panose="02010600030101010101" pitchFamily="2" charset="-122"/>
                <a:sym typeface="+mn-ea"/>
              </a:rPr>
              <a:t>按照每年8000元（本专科）</a:t>
            </a:r>
            <a:r>
              <a:rPr sz="2400" b="1">
                <a:solidFill>
                  <a:schemeClr val="tx1"/>
                </a:solidFill>
                <a:latin typeface="宋体" panose="02010600030101010101" pitchFamily="2" charset="-122"/>
                <a:ea typeface="宋体" panose="02010600030101010101" pitchFamily="2" charset="-122"/>
                <a:sym typeface="+mn-ea"/>
              </a:rPr>
              <a:t>或12000元（研究生）的金额</a:t>
            </a:r>
            <a:r>
              <a:rPr sz="2400" b="1">
                <a:solidFill>
                  <a:srgbClr val="FF0000"/>
                </a:solidFill>
                <a:latin typeface="宋体" panose="02010600030101010101" pitchFamily="2" charset="-122"/>
                <a:ea typeface="宋体" panose="02010600030101010101" pitchFamily="2" charset="-122"/>
                <a:sym typeface="+mn-ea"/>
              </a:rPr>
              <a:t>实行补偿</a:t>
            </a:r>
            <a:r>
              <a:rPr sz="2400" b="1">
                <a:solidFill>
                  <a:schemeClr val="tx1"/>
                </a:solidFill>
                <a:latin typeface="宋体" panose="02010600030101010101" pitchFamily="2" charset="-122"/>
                <a:ea typeface="宋体" panose="02010600030101010101" pitchFamily="2" charset="-122"/>
                <a:sym typeface="+mn-ea"/>
              </a:rPr>
              <a:t>。</a:t>
            </a:r>
            <a:endParaRPr sz="2400" b="1">
              <a:solidFill>
                <a:schemeClr val="tx1"/>
              </a:solidFill>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400" b="1">
              <a:solidFill>
                <a:schemeClr val="tx1"/>
              </a:solidFill>
              <a:latin typeface="宋体" panose="02010600030101010101" pitchFamily="2" charset="-122"/>
              <a:ea typeface="宋体" panose="02010600030101010101" pitchFamily="2" charset="-122"/>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77545" y="609600"/>
            <a:ext cx="6546215" cy="707390"/>
          </a:xfrm>
        </p:spPr>
        <p:txBody>
          <a:bodyPr/>
          <a:p>
            <a: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一、生源地助学贷款</a:t>
            </a:r>
            <a:endPar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507365" y="1396365"/>
            <a:ext cx="9798685" cy="4648200"/>
          </a:xfrm>
        </p:spPr>
        <p:txBody>
          <a:bodyPr>
            <a:noAutofit/>
          </a:bodyPr>
          <a:p>
            <a:pPr fontAlgn="auto">
              <a:lnSpc>
                <a:spcPct val="150000"/>
              </a:lnSpc>
            </a:pPr>
            <a:r>
              <a:rPr lang="zh-CN" altLang="en-US" sz="2400" b="1">
                <a:latin typeface="宋体" panose="02010600030101010101" pitchFamily="2" charset="-122"/>
                <a:ea typeface="宋体" panose="02010600030101010101" pitchFamily="2" charset="-122"/>
              </a:rPr>
              <a:t>1．贷款对象：</a:t>
            </a:r>
            <a:r>
              <a:rPr lang="zh-CN" altLang="en-US" sz="2400" b="1">
                <a:solidFill>
                  <a:schemeClr val="tx1"/>
                </a:solidFill>
                <a:latin typeface="宋体" panose="02010600030101010101" pitchFamily="2" charset="-122"/>
                <a:ea typeface="宋体" panose="02010600030101010101" pitchFamily="2" charset="-122"/>
              </a:rPr>
              <a:t>具有中华人民共和国国籍，被全日制普通本科院校、高等职业学校和高等专科学校（含民办高校和独立学院）、科研院所、党校、行政学院、会计学院正式录取，</a:t>
            </a:r>
            <a:r>
              <a:rPr lang="zh-CN" altLang="en-US" sz="2400" b="1">
                <a:solidFill>
                  <a:srgbClr val="FF0000"/>
                </a:solidFill>
                <a:latin typeface="宋体" panose="02010600030101010101" pitchFamily="2" charset="-122"/>
                <a:ea typeface="宋体" panose="02010600030101010101" pitchFamily="2" charset="-122"/>
              </a:rPr>
              <a:t>取得真实、合法、有效的录取通知书的家庭经济困难的全日制新生</a:t>
            </a:r>
            <a:r>
              <a:rPr lang="zh-CN" altLang="en-US" sz="2400" b="1">
                <a:solidFill>
                  <a:schemeClr val="tx1"/>
                </a:solidFill>
                <a:latin typeface="宋体" panose="02010600030101010101" pitchFamily="2" charset="-122"/>
                <a:ea typeface="宋体" panose="02010600030101010101" pitchFamily="2" charset="-122"/>
              </a:rPr>
              <a:t>或</a:t>
            </a:r>
            <a:r>
              <a:rPr lang="zh-CN" altLang="en-US" sz="2400" b="1">
                <a:solidFill>
                  <a:srgbClr val="FF0000"/>
                </a:solidFill>
                <a:latin typeface="宋体" panose="02010600030101010101" pitchFamily="2" charset="-122"/>
                <a:ea typeface="宋体" panose="02010600030101010101" pitchFamily="2" charset="-122"/>
              </a:rPr>
              <a:t>高校在读</a:t>
            </a:r>
            <a:r>
              <a:rPr lang="zh-CN" altLang="en-US" sz="2400" b="1">
                <a:solidFill>
                  <a:schemeClr val="tx1"/>
                </a:solidFill>
                <a:latin typeface="宋体" panose="02010600030101010101" pitchFamily="2" charset="-122"/>
                <a:ea typeface="宋体" panose="02010600030101010101" pitchFamily="2" charset="-122"/>
              </a:rPr>
              <a:t>的预科生、</a:t>
            </a:r>
            <a:r>
              <a:rPr lang="zh-CN" altLang="en-US" sz="2400" b="1">
                <a:solidFill>
                  <a:srgbClr val="FF0000"/>
                </a:solidFill>
                <a:latin typeface="宋体" panose="02010600030101010101" pitchFamily="2" charset="-122"/>
                <a:ea typeface="宋体" panose="02010600030101010101" pitchFamily="2" charset="-122"/>
              </a:rPr>
              <a:t>本专科学生</a:t>
            </a:r>
            <a:r>
              <a:rPr lang="zh-CN" altLang="en-US" sz="2400" b="1">
                <a:solidFill>
                  <a:schemeClr val="tx1"/>
                </a:solidFill>
                <a:latin typeface="宋体" panose="02010600030101010101" pitchFamily="2" charset="-122"/>
                <a:ea typeface="宋体" panose="02010600030101010101" pitchFamily="2" charset="-122"/>
              </a:rPr>
              <a:t>、研究生和第二学士学生。</a:t>
            </a:r>
            <a:r>
              <a:rPr lang="zh-CN" altLang="en-US" sz="2400" b="1">
                <a:latin typeface="宋体" panose="02010600030101010101" pitchFamily="2" charset="-122"/>
                <a:ea typeface="宋体" panose="02010600030101010101" pitchFamily="2" charset="-122"/>
              </a:rPr>
              <a:t>   </a:t>
            </a:r>
            <a:endParaRPr lang="zh-CN" altLang="en-US" sz="2400" b="1">
              <a:latin typeface="宋体" panose="02010600030101010101" pitchFamily="2" charset="-122"/>
              <a:ea typeface="宋体" panose="02010600030101010101" pitchFamily="2" charset="-122"/>
            </a:endParaRPr>
          </a:p>
          <a:p>
            <a:pPr marL="0" indent="0">
              <a:buNone/>
            </a:pPr>
            <a:endParaRPr lang="zh-CN" altLang="en-US" sz="2400" b="1">
              <a:latin typeface="宋体" panose="02010600030101010101" pitchFamily="2" charset="-122"/>
              <a:ea typeface="宋体" panose="02010600030101010101" pitchFamily="2" charset="-122"/>
            </a:endParaRPr>
          </a:p>
          <a:p>
            <a:pPr fontAlgn="auto">
              <a:lnSpc>
                <a:spcPct val="150000"/>
              </a:lnSpc>
            </a:pPr>
            <a:r>
              <a:rPr lang="zh-CN" altLang="en-US" sz="2400" b="1">
                <a:solidFill>
                  <a:schemeClr val="tx1"/>
                </a:solidFill>
                <a:latin typeface="宋体" panose="02010600030101010101" pitchFamily="2" charset="-122"/>
                <a:ea typeface="宋体" panose="02010600030101010101" pitchFamily="2" charset="-122"/>
                <a:sym typeface="+mn-ea"/>
              </a:rPr>
              <a:t>2．贷款额度：</a:t>
            </a:r>
            <a:r>
              <a:rPr lang="zh-CN" altLang="en-US" sz="2400" b="1">
                <a:solidFill>
                  <a:schemeClr val="tx1"/>
                </a:solidFill>
                <a:latin typeface="宋体" panose="02010600030101010101" pitchFamily="2" charset="-122"/>
                <a:ea typeface="宋体" panose="02010600030101010101" pitchFamily="2" charset="-122"/>
              </a:rPr>
              <a:t>每个借款人每年申请的贷款额度原则上</a:t>
            </a:r>
            <a:r>
              <a:rPr lang="zh-CN" altLang="en-US" sz="2400" b="1">
                <a:solidFill>
                  <a:srgbClr val="FF0000"/>
                </a:solidFill>
                <a:latin typeface="宋体" panose="02010600030101010101" pitchFamily="2" charset="-122"/>
                <a:ea typeface="宋体" panose="02010600030101010101" pitchFamily="2" charset="-122"/>
              </a:rPr>
              <a:t>不低于1000元</a:t>
            </a:r>
            <a:r>
              <a:rPr lang="zh-CN" altLang="en-US" sz="2400" b="1">
                <a:latin typeface="宋体" panose="02010600030101010101" pitchFamily="2" charset="-122"/>
                <a:ea typeface="宋体" panose="02010600030101010101" pitchFamily="2" charset="-122"/>
              </a:rPr>
              <a:t>，</a:t>
            </a:r>
            <a:r>
              <a:rPr lang="zh-CN" altLang="en-US" sz="2400" b="1">
                <a:solidFill>
                  <a:schemeClr val="tx1"/>
                </a:solidFill>
                <a:latin typeface="宋体" panose="02010600030101010101" pitchFamily="2" charset="-122"/>
                <a:ea typeface="宋体" panose="02010600030101010101" pitchFamily="2" charset="-122"/>
              </a:rPr>
              <a:t>全日制普通预科生、</a:t>
            </a:r>
            <a:r>
              <a:rPr lang="zh-CN" altLang="en-US" sz="2400" b="1">
                <a:solidFill>
                  <a:srgbClr val="FF0000"/>
                </a:solidFill>
                <a:latin typeface="宋体" panose="02010600030101010101" pitchFamily="2" charset="-122"/>
                <a:ea typeface="宋体" panose="02010600030101010101" pitchFamily="2" charset="-122"/>
              </a:rPr>
              <a:t>本专科学生最高不超过8000元（</a:t>
            </a:r>
            <a:r>
              <a:rPr lang="en-US" altLang="zh-CN" sz="2400" b="1">
                <a:solidFill>
                  <a:srgbClr val="FF0000"/>
                </a:solidFill>
                <a:latin typeface="宋体" panose="02010600030101010101" pitchFamily="2" charset="-122"/>
                <a:ea typeface="宋体" panose="02010600030101010101" pitchFamily="2" charset="-122"/>
              </a:rPr>
              <a:t>12000</a:t>
            </a:r>
            <a:r>
              <a:rPr lang="zh-CN" altLang="en-US" sz="2400" b="1">
                <a:solidFill>
                  <a:srgbClr val="FF0000"/>
                </a:solidFill>
                <a:latin typeface="宋体" panose="02010600030101010101" pitchFamily="2" charset="-122"/>
                <a:ea typeface="宋体" panose="02010600030101010101" pitchFamily="2" charset="-122"/>
              </a:rPr>
              <a:t>元）</a:t>
            </a:r>
            <a:r>
              <a:rPr lang="zh-CN" altLang="en-US" sz="2400" b="1">
                <a:latin typeface="宋体" panose="02010600030101010101" pitchFamily="2" charset="-122"/>
                <a:ea typeface="宋体" panose="02010600030101010101" pitchFamily="2" charset="-122"/>
              </a:rPr>
              <a:t>，</a:t>
            </a:r>
            <a:r>
              <a:rPr lang="zh-CN" altLang="en-US" sz="2400" b="1">
                <a:solidFill>
                  <a:schemeClr val="tx1"/>
                </a:solidFill>
                <a:latin typeface="宋体" panose="02010600030101010101" pitchFamily="2" charset="-122"/>
                <a:ea typeface="宋体" panose="02010600030101010101" pitchFamily="2" charset="-122"/>
              </a:rPr>
              <a:t>全日制研究生不超过</a:t>
            </a:r>
            <a:r>
              <a:rPr lang="zh-CN" altLang="en-US" sz="2400" b="1">
                <a:solidFill>
                  <a:srgbClr val="FF0000"/>
                </a:solidFill>
                <a:latin typeface="宋体" panose="02010600030101010101" pitchFamily="2" charset="-122"/>
                <a:ea typeface="宋体" panose="02010600030101010101" pitchFamily="2" charset="-122"/>
              </a:rPr>
              <a:t>12000（</a:t>
            </a:r>
            <a:r>
              <a:rPr lang="en-US" altLang="zh-CN" sz="2400" b="1">
                <a:solidFill>
                  <a:srgbClr val="FF0000"/>
                </a:solidFill>
                <a:latin typeface="宋体" panose="02010600030101010101" pitchFamily="2" charset="-122"/>
                <a:ea typeface="宋体" panose="02010600030101010101" pitchFamily="2" charset="-122"/>
              </a:rPr>
              <a:t>16000</a:t>
            </a:r>
            <a:r>
              <a:rPr lang="zh-CN" altLang="en-US" sz="2400" b="1">
                <a:solidFill>
                  <a:srgbClr val="FF0000"/>
                </a:solidFill>
                <a:latin typeface="宋体" panose="02010600030101010101" pitchFamily="2" charset="-122"/>
                <a:ea typeface="宋体" panose="02010600030101010101" pitchFamily="2" charset="-122"/>
              </a:rPr>
              <a:t>）</a:t>
            </a:r>
            <a:r>
              <a:rPr lang="zh-CN" altLang="en-US" sz="2400" b="1">
                <a:solidFill>
                  <a:schemeClr val="tx1"/>
                </a:solidFill>
                <a:latin typeface="宋体" panose="02010600030101010101" pitchFamily="2" charset="-122"/>
                <a:ea typeface="宋体" panose="02010600030101010101" pitchFamily="2" charset="-122"/>
              </a:rPr>
              <a:t>元。</a:t>
            </a:r>
            <a:endParaRPr lang="zh-CN" altLang="en-US" sz="2400" b="1">
              <a:latin typeface="宋体" panose="02010600030101010101" pitchFamily="2" charset="-122"/>
              <a:ea typeface="宋体" panose="02010600030101010101" pitchFamily="2"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广西高等学校毕业生</a:t>
            </a:r>
            <a:b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国家助学贷款补偿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资助政策</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29285" y="1487805"/>
            <a:ext cx="9117330" cy="513905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3</a:t>
            </a:r>
            <a:r>
              <a:rPr lang="zh-CN" altLang="en-US" sz="2400" b="1">
                <a:latin typeface="宋体" panose="02010600030101010101" pitchFamily="2" charset="-122"/>
                <a:ea typeface="宋体" panose="02010600030101010101" pitchFamily="2" charset="-122"/>
                <a:sym typeface="+mn-ea"/>
              </a:rPr>
              <a:t>．申请、审批、发放流程：</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a:t>
            </a:r>
            <a:r>
              <a:rPr lang="en-US" altLang="zh-CN" sz="2400" b="1">
                <a:solidFill>
                  <a:schemeClr val="tx1"/>
                </a:solidFill>
                <a:latin typeface="宋体" panose="02010600030101010101" pitchFamily="2" charset="-122"/>
                <a:ea typeface="宋体" panose="02010600030101010101" pitchFamily="2" charset="-122"/>
                <a:sym typeface="+mn-ea"/>
              </a:rPr>
              <a:t>(1)</a:t>
            </a:r>
            <a:r>
              <a:rPr sz="2400" b="1">
                <a:solidFill>
                  <a:schemeClr val="tx1"/>
                </a:solidFill>
                <a:latin typeface="宋体" panose="02010600030101010101" pitchFamily="2" charset="-122"/>
                <a:ea typeface="宋体" panose="02010600030101010101" pitchFamily="2" charset="-122"/>
                <a:sym typeface="+mn-ea"/>
              </a:rPr>
              <a:t>高校毕业生</a:t>
            </a:r>
            <a:r>
              <a:rPr sz="2400" b="1">
                <a:solidFill>
                  <a:srgbClr val="FF0000"/>
                </a:solidFill>
                <a:latin typeface="宋体" panose="02010600030101010101" pitchFamily="2" charset="-122"/>
                <a:ea typeface="宋体" panose="02010600030101010101" pitchFamily="2" charset="-122"/>
                <a:sym typeface="+mn-ea"/>
              </a:rPr>
              <a:t>毕业当年工作</a:t>
            </a:r>
            <a:r>
              <a:rPr sz="2400" b="1">
                <a:solidFill>
                  <a:srgbClr val="00B0F0"/>
                </a:solidFill>
                <a:latin typeface="宋体" panose="02010600030101010101" pitchFamily="2" charset="-122"/>
                <a:ea typeface="宋体" panose="02010600030101010101" pitchFamily="2" charset="-122"/>
                <a:sym typeface="+mn-ea"/>
              </a:rPr>
              <a:t>且</a:t>
            </a:r>
            <a:r>
              <a:rPr lang="en-US" altLang="zh-CN" sz="2400" b="1">
                <a:solidFill>
                  <a:schemeClr val="tx1"/>
                </a:solidFill>
                <a:latin typeface="宋体" panose="02010600030101010101" pitchFamily="2" charset="-122"/>
                <a:ea typeface="宋体" panose="02010600030101010101" pitchFamily="2" charset="-122"/>
                <a:sym typeface="+mn-ea"/>
              </a:rPr>
              <a:t>在</a:t>
            </a:r>
            <a:r>
              <a:rPr sz="2400" b="1">
                <a:solidFill>
                  <a:srgbClr val="FF0000"/>
                </a:solidFill>
                <a:latin typeface="宋体" panose="02010600030101010101" pitchFamily="2" charset="-122"/>
                <a:ea typeface="宋体" panose="02010600030101010101" pitchFamily="2" charset="-122"/>
                <a:sym typeface="+mn-ea"/>
              </a:rPr>
              <a:t>同一基层单位</a:t>
            </a:r>
            <a:r>
              <a:rPr sz="2400" b="1">
                <a:solidFill>
                  <a:srgbClr val="00B0F0"/>
                </a:solidFill>
                <a:latin typeface="宋体" panose="02010600030101010101" pitchFamily="2" charset="-122"/>
                <a:ea typeface="宋体" panose="02010600030101010101" pitchFamily="2" charset="-122"/>
                <a:sym typeface="+mn-ea"/>
              </a:rPr>
              <a:t>连续</a:t>
            </a:r>
            <a:r>
              <a:rPr sz="2400" b="1">
                <a:solidFill>
                  <a:srgbClr val="FF0000"/>
                </a:solidFill>
                <a:latin typeface="宋体" panose="02010600030101010101" pitchFamily="2" charset="-122"/>
                <a:ea typeface="宋体" panose="02010600030101010101" pitchFamily="2" charset="-122"/>
                <a:sym typeface="+mn-ea"/>
              </a:rPr>
              <a:t>工作三年</a:t>
            </a:r>
            <a:r>
              <a:rPr sz="2400" b="1">
                <a:latin typeface="宋体" panose="02010600030101010101" pitchFamily="2" charset="-122"/>
                <a:ea typeface="宋体" panose="02010600030101010101" pitchFamily="2" charset="-122"/>
                <a:sym typeface="+mn-ea"/>
              </a:rPr>
              <a:t>，</a:t>
            </a:r>
            <a:r>
              <a:rPr lang="en-US" altLang="zh-CN" sz="2400" b="1">
                <a:solidFill>
                  <a:schemeClr val="tx1"/>
                </a:solidFill>
                <a:latin typeface="宋体" panose="02010600030101010101" pitchFamily="2" charset="-122"/>
                <a:ea typeface="宋体" panose="02010600030101010101" pitchFamily="2" charset="-122"/>
                <a:sym typeface="+mn-ea"/>
              </a:rPr>
              <a:t>在</a:t>
            </a:r>
            <a:r>
              <a:rPr sz="2400" b="1">
                <a:solidFill>
                  <a:srgbClr val="FF0000"/>
                </a:solidFill>
                <a:latin typeface="宋体" panose="02010600030101010101" pitchFamily="2" charset="-122"/>
                <a:ea typeface="宋体" panose="02010600030101010101" pitchFamily="2" charset="-122"/>
                <a:sym typeface="+mn-ea"/>
              </a:rPr>
              <a:t>毕业后第四年的3月31日前</a:t>
            </a:r>
            <a:r>
              <a:rPr lang="en-US" altLang="zh-CN" sz="2400" b="1">
                <a:solidFill>
                  <a:schemeClr val="tx1"/>
                </a:solidFill>
                <a:latin typeface="宋体" panose="02010600030101010101" pitchFamily="2" charset="-122"/>
                <a:ea typeface="宋体" panose="02010600030101010101" pitchFamily="2" charset="-122"/>
                <a:sym typeface="+mn-ea"/>
              </a:rPr>
              <a:t>填写</a:t>
            </a:r>
            <a:r>
              <a:rPr sz="2400" b="1">
                <a:solidFill>
                  <a:srgbClr val="FF0000"/>
                </a:solidFill>
                <a:latin typeface="宋体" panose="02010600030101010101" pitchFamily="2" charset="-122"/>
                <a:ea typeface="宋体" panose="02010600030101010101" pitchFamily="2" charset="-122"/>
                <a:sym typeface="+mn-ea"/>
              </a:rPr>
              <a:t>《广西学费和国家助学贷款补偿申请表》</a:t>
            </a:r>
            <a:r>
              <a:rPr sz="2400" b="1">
                <a:latin typeface="宋体" panose="02010600030101010101" pitchFamily="2" charset="-122"/>
                <a:ea typeface="宋体" panose="02010600030101010101" pitchFamily="2" charset="-122"/>
                <a:sym typeface="+mn-ea"/>
              </a:rPr>
              <a:t>，</a:t>
            </a:r>
            <a:r>
              <a:rPr lang="en-US" altLang="zh-CN" sz="2400" b="1">
                <a:solidFill>
                  <a:schemeClr val="tx1"/>
                </a:solidFill>
                <a:latin typeface="宋体" panose="02010600030101010101" pitchFamily="2" charset="-122"/>
                <a:ea typeface="宋体" panose="02010600030101010101" pitchFamily="2" charset="-122"/>
                <a:sym typeface="+mn-ea"/>
              </a:rPr>
              <a:t>并</a:t>
            </a:r>
            <a:r>
              <a:rPr sz="2400" b="1">
                <a:solidFill>
                  <a:srgbClr val="FF0000"/>
                </a:solidFill>
                <a:latin typeface="宋体" panose="02010600030101010101" pitchFamily="2" charset="-122"/>
                <a:ea typeface="宋体" panose="02010600030101010101" pitchFamily="2" charset="-122"/>
                <a:sym typeface="+mn-ea"/>
              </a:rPr>
              <a:t>向合同签订</a:t>
            </a:r>
            <a:r>
              <a:rPr sz="2400" b="1">
                <a:solidFill>
                  <a:srgbClr val="00B0F0"/>
                </a:solidFill>
                <a:latin typeface="宋体" panose="02010600030101010101" pitchFamily="2" charset="-122"/>
                <a:ea typeface="宋体" panose="02010600030101010101" pitchFamily="2" charset="-122"/>
                <a:sym typeface="+mn-ea"/>
              </a:rPr>
              <a:t>工作单位所在地</a:t>
            </a:r>
            <a:r>
              <a:rPr sz="2400" b="1">
                <a:solidFill>
                  <a:srgbClr val="FF0000"/>
                </a:solidFill>
                <a:latin typeface="宋体" panose="02010600030101010101" pitchFamily="2" charset="-122"/>
                <a:ea typeface="宋体" panose="02010600030101010101" pitchFamily="2" charset="-122"/>
                <a:sym typeface="+mn-ea"/>
              </a:rPr>
              <a:t>的县级学生资助管理部门</a:t>
            </a:r>
            <a:r>
              <a:rPr lang="en-US" altLang="zh-CN" sz="2400" b="1">
                <a:solidFill>
                  <a:schemeClr val="tx1"/>
                </a:solidFill>
                <a:latin typeface="宋体" panose="02010600030101010101" pitchFamily="2" charset="-122"/>
                <a:ea typeface="宋体" panose="02010600030101010101" pitchFamily="2" charset="-122"/>
                <a:sym typeface="+mn-ea"/>
              </a:rPr>
              <a:t>提交以下</a:t>
            </a:r>
            <a:r>
              <a:rPr sz="2400" b="1">
                <a:solidFill>
                  <a:srgbClr val="FF0000"/>
                </a:solidFill>
                <a:latin typeface="宋体" panose="02010600030101010101" pitchFamily="2" charset="-122"/>
                <a:ea typeface="宋体" panose="02010600030101010101" pitchFamily="2" charset="-122"/>
                <a:sym typeface="+mn-ea"/>
              </a:rPr>
              <a:t>原件材料</a:t>
            </a:r>
            <a:r>
              <a:rPr lang="en-US" altLang="zh-CN" sz="2400" b="1">
                <a:solidFill>
                  <a:schemeClr val="tx1"/>
                </a:solidFill>
                <a:latin typeface="宋体" panose="02010600030101010101" pitchFamily="2" charset="-122"/>
                <a:ea typeface="宋体" panose="02010600030101010101" pitchFamily="2" charset="-122"/>
                <a:sym typeface="+mn-ea"/>
              </a:rPr>
              <a:t>进行</a:t>
            </a:r>
            <a:r>
              <a:rPr sz="2400" b="1">
                <a:solidFill>
                  <a:srgbClr val="FF0000"/>
                </a:solidFill>
                <a:latin typeface="宋体" panose="02010600030101010101" pitchFamily="2" charset="-122"/>
                <a:ea typeface="宋体" panose="02010600030101010101" pitchFamily="2" charset="-122"/>
                <a:sym typeface="+mn-ea"/>
              </a:rPr>
              <a:t>现场审核</a:t>
            </a:r>
            <a:r>
              <a:rPr lang="en-US" altLang="zh-CN" sz="2400" b="1">
                <a:solidFill>
                  <a:schemeClr val="tx1"/>
                </a:solidFill>
                <a:latin typeface="宋体" panose="02010600030101010101" pitchFamily="2" charset="-122"/>
                <a:ea typeface="宋体" panose="02010600030101010101" pitchFamily="2" charset="-122"/>
                <a:sym typeface="+mn-ea"/>
              </a:rPr>
              <a:t>。</a:t>
            </a:r>
            <a:endParaRPr lang="en-US" altLang="zh-CN" sz="2400" b="1">
              <a:solidFill>
                <a:schemeClr val="tx1"/>
              </a:solidFill>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solidFill>
                  <a:schemeClr val="tx1"/>
                </a:solidFill>
                <a:latin typeface="宋体" panose="02010600030101010101" pitchFamily="2" charset="-122"/>
                <a:ea typeface="宋体" panose="02010600030101010101" pitchFamily="2" charset="-122"/>
                <a:sym typeface="+mn-ea"/>
              </a:rPr>
              <a:t>    申请材料有：《广西学费和国家助学贷款补偿申请证明》、学生个人身份证和银行储蓄卡、毕业证、劳动合同（聘用合同或录取通知）及二次分配工作地材料、签订劳动合同的基层单位为毕业生连续缴纳三年社会保险（或住房公积金）等材料。</a:t>
            </a:r>
            <a:endParaRPr lang="en-US" altLang="zh-CN" sz="2400" b="1">
              <a:solidFill>
                <a:schemeClr val="tx1"/>
              </a:solidFill>
              <a:latin typeface="宋体" panose="02010600030101010101" pitchFamily="2" charset="-122"/>
              <a:ea typeface="宋体" panose="02010600030101010101" pitchFamily="2"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广西高等学校毕业生</a:t>
            </a:r>
            <a:b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国家助学贷款补偿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资助政策</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76910" y="2053590"/>
            <a:ext cx="9117330" cy="507047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3</a:t>
            </a:r>
            <a:r>
              <a:rPr lang="zh-CN" altLang="en-US" sz="2400" b="1">
                <a:latin typeface="宋体" panose="02010600030101010101" pitchFamily="2" charset="-122"/>
                <a:ea typeface="宋体" panose="02010600030101010101" pitchFamily="2" charset="-122"/>
                <a:sym typeface="+mn-ea"/>
              </a:rPr>
              <a:t>．申请、审批、发放流程：</a:t>
            </a:r>
            <a:endParaRPr lang="zh-CN" altLang="en-US" sz="2400" b="1">
              <a:latin typeface="宋体" panose="02010600030101010101" pitchFamily="2" charset="-122"/>
              <a:ea typeface="宋体" panose="02010600030101010101" pitchFamily="2" charset="-122"/>
              <a:sym typeface="+mn-ea"/>
            </a:endParaRPr>
          </a:p>
          <a:p>
            <a:pPr marL="0" indent="0" fontAlgn="auto">
              <a:lnSpc>
                <a:spcPct val="150000"/>
              </a:lnSpc>
              <a:buNone/>
            </a:pPr>
            <a:r>
              <a:rPr lang="en-US" altLang="zh-CN" sz="2400" b="1">
                <a:latin typeface="宋体" panose="02010600030101010101" pitchFamily="2" charset="-122"/>
                <a:ea typeface="宋体" panose="02010600030101010101" pitchFamily="2" charset="-122"/>
                <a:sym typeface="+mn-ea"/>
              </a:rPr>
              <a:t>    </a:t>
            </a:r>
            <a:r>
              <a:rPr lang="en-US" altLang="zh-CN" sz="2400" b="1">
                <a:solidFill>
                  <a:schemeClr val="tx1"/>
                </a:solidFill>
                <a:latin typeface="宋体" panose="02010600030101010101" pitchFamily="2" charset="-122"/>
                <a:ea typeface="宋体" panose="02010600030101010101" pitchFamily="2" charset="-122"/>
                <a:sym typeface="+mn-ea"/>
              </a:rPr>
              <a:t>(2)</a:t>
            </a:r>
            <a:r>
              <a:rPr sz="2400" b="1">
                <a:solidFill>
                  <a:schemeClr val="tx1"/>
                </a:solidFill>
                <a:latin typeface="宋体" panose="02010600030101010101" pitchFamily="2" charset="-122"/>
                <a:ea typeface="宋体" panose="02010600030101010101" pitchFamily="2" charset="-122"/>
                <a:sym typeface="+mn-ea"/>
              </a:rPr>
              <a:t>县级学生资助管理部门现场审核上述材料后，</a:t>
            </a:r>
            <a:r>
              <a:rPr sz="2400" b="1">
                <a:solidFill>
                  <a:srgbClr val="FF0000"/>
                </a:solidFill>
                <a:latin typeface="宋体" panose="02010600030101010101" pitchFamily="2" charset="-122"/>
                <a:ea typeface="宋体" panose="02010600030101010101" pitchFamily="2" charset="-122"/>
                <a:sym typeface="+mn-ea"/>
              </a:rPr>
              <a:t>按本细则规定审查申请资格</a:t>
            </a:r>
            <a:r>
              <a:rPr sz="2400" b="1">
                <a:solidFill>
                  <a:schemeClr val="tx1"/>
                </a:solidFill>
                <a:latin typeface="宋体" panose="02010600030101010101" pitchFamily="2" charset="-122"/>
                <a:ea typeface="宋体" panose="02010600030101010101" pitchFamily="2" charset="-122"/>
                <a:sym typeface="+mn-ea"/>
              </a:rPr>
              <a:t>，</a:t>
            </a:r>
            <a:r>
              <a:rPr sz="2400" b="1">
                <a:solidFill>
                  <a:srgbClr val="FF0000"/>
                </a:solidFill>
                <a:latin typeface="宋体" panose="02010600030101010101" pitchFamily="2" charset="-122"/>
                <a:ea typeface="宋体" panose="02010600030101010101" pitchFamily="2" charset="-122"/>
                <a:sym typeface="+mn-ea"/>
              </a:rPr>
              <a:t>于4月30日前</a:t>
            </a:r>
            <a:r>
              <a:rPr sz="2400" b="1">
                <a:solidFill>
                  <a:schemeClr val="tx1"/>
                </a:solidFill>
                <a:latin typeface="宋体" panose="02010600030101010101" pitchFamily="2" charset="-122"/>
                <a:ea typeface="宋体" panose="02010600030101010101" pitchFamily="2" charset="-122"/>
                <a:sym typeface="+mn-ea"/>
              </a:rPr>
              <a:t>将初审结果</a:t>
            </a:r>
            <a:r>
              <a:rPr sz="2400" b="1">
                <a:solidFill>
                  <a:srgbClr val="FF0000"/>
                </a:solidFill>
                <a:latin typeface="宋体" panose="02010600030101010101" pitchFamily="2" charset="-122"/>
                <a:ea typeface="宋体" panose="02010600030101010101" pitchFamily="2" charset="-122"/>
                <a:sym typeface="+mn-ea"/>
              </a:rPr>
              <a:t>报送所在设区市资助管理部门进行汇总复审。</a:t>
            </a:r>
            <a:endParaRPr sz="2400" b="1">
              <a:latin typeface="宋体" panose="02010600030101010101" pitchFamily="2" charset="-122"/>
              <a:ea typeface="宋体" panose="02010600030101010101" pitchFamily="2" charset="-122"/>
              <a:sym typeface="+mn-ea"/>
            </a:endParaRPr>
          </a:p>
          <a:p>
            <a:pPr marL="0" indent="0" fontAlgn="auto">
              <a:lnSpc>
                <a:spcPct val="150000"/>
              </a:lnSpc>
              <a:buNone/>
            </a:pPr>
            <a:r>
              <a:rPr sz="2400">
                <a:latin typeface="宋体" panose="02010600030101010101" pitchFamily="2" charset="-122"/>
                <a:ea typeface="宋体" panose="02010600030101010101" pitchFamily="2" charset="-122"/>
                <a:sym typeface="+mn-ea"/>
              </a:rPr>
              <a:t> </a:t>
            </a:r>
            <a:r>
              <a:rPr lang="en-US"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a:p>
            <a:pPr marL="0" indent="0" fontAlgn="auto">
              <a:lnSpc>
                <a:spcPct val="150000"/>
              </a:lnSpc>
              <a:buNone/>
            </a:pPr>
            <a:r>
              <a:rPr sz="2400">
                <a:latin typeface="宋体" panose="02010600030101010101" pitchFamily="2" charset="-122"/>
                <a:ea typeface="宋体" panose="02010600030101010101" pitchFamily="2" charset="-122"/>
                <a:sym typeface="+mn-ea"/>
              </a:rPr>
              <a:t> </a:t>
            </a:r>
            <a:r>
              <a:rPr lang="en-US"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400">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广西高等学校毕业生</a:t>
            </a:r>
            <a:b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国家助学贷款补偿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资助政策</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2053590"/>
            <a:ext cx="9117330" cy="507047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3</a:t>
            </a:r>
            <a:r>
              <a:rPr lang="zh-CN" altLang="en-US" sz="2400" b="1">
                <a:latin typeface="宋体" panose="02010600030101010101" pitchFamily="2" charset="-122"/>
                <a:ea typeface="宋体" panose="02010600030101010101" pitchFamily="2" charset="-122"/>
                <a:sym typeface="+mn-ea"/>
              </a:rPr>
              <a:t>．申请、审批、发放流程：</a:t>
            </a:r>
            <a:endParaRPr sz="2400" b="1">
              <a:latin typeface="宋体" panose="02010600030101010101" pitchFamily="2" charset="-122"/>
              <a:ea typeface="宋体" panose="02010600030101010101" pitchFamily="2" charset="-122"/>
              <a:sym typeface="+mn-ea"/>
            </a:endParaRPr>
          </a:p>
          <a:p>
            <a:pPr marL="0" indent="0" fontAlgn="auto">
              <a:lnSpc>
                <a:spcPct val="150000"/>
              </a:lnSpc>
              <a:buNone/>
            </a:pPr>
            <a:r>
              <a:rPr sz="2400" b="1">
                <a:latin typeface="宋体" panose="02010600030101010101" pitchFamily="2" charset="-122"/>
                <a:ea typeface="宋体" panose="02010600030101010101" pitchFamily="2" charset="-122"/>
                <a:sym typeface="+mn-ea"/>
              </a:rPr>
              <a:t> </a:t>
            </a:r>
            <a:r>
              <a:rPr lang="en-US" sz="2400" b="1">
                <a:latin typeface="宋体" panose="02010600030101010101" pitchFamily="2" charset="-122"/>
                <a:ea typeface="宋体" panose="02010600030101010101" pitchFamily="2" charset="-122"/>
                <a:sym typeface="+mn-ea"/>
              </a:rPr>
              <a:t>  </a:t>
            </a:r>
            <a:r>
              <a:rPr lang="en-US" sz="2400" b="1">
                <a:solidFill>
                  <a:schemeClr val="tx1"/>
                </a:solidFill>
                <a:latin typeface="宋体" panose="02010600030101010101" pitchFamily="2" charset="-122"/>
                <a:ea typeface="宋体" panose="02010600030101010101" pitchFamily="2" charset="-122"/>
                <a:sym typeface="+mn-ea"/>
              </a:rPr>
              <a:t> (3)各设区市学生资助管理部门</a:t>
            </a:r>
            <a:r>
              <a:rPr lang="en-US" sz="2400" b="1">
                <a:solidFill>
                  <a:srgbClr val="FF0000"/>
                </a:solidFill>
                <a:latin typeface="宋体" panose="02010600030101010101" pitchFamily="2" charset="-122"/>
                <a:ea typeface="宋体" panose="02010600030101010101" pitchFamily="2" charset="-122"/>
                <a:sym typeface="+mn-ea"/>
              </a:rPr>
              <a:t>于5月31日前</a:t>
            </a:r>
            <a:r>
              <a:rPr lang="en-US" sz="2400" b="1">
                <a:solidFill>
                  <a:schemeClr val="tx1"/>
                </a:solidFill>
                <a:latin typeface="宋体" panose="02010600030101010101" pitchFamily="2" charset="-122"/>
                <a:ea typeface="宋体" panose="02010600030101010101" pitchFamily="2" charset="-122"/>
                <a:sym typeface="+mn-ea"/>
              </a:rPr>
              <a:t>将本辖区内汇总的复核结果</a:t>
            </a:r>
            <a:r>
              <a:rPr lang="en-US" sz="2400" b="1">
                <a:solidFill>
                  <a:srgbClr val="FF0000"/>
                </a:solidFill>
                <a:latin typeface="宋体" panose="02010600030101010101" pitchFamily="2" charset="-122"/>
                <a:ea typeface="宋体" panose="02010600030101010101" pitchFamily="2" charset="-122"/>
                <a:sym typeface="+mn-ea"/>
              </a:rPr>
              <a:t>报送广西壮族自治区学生资助管理中心审批</a:t>
            </a:r>
            <a:r>
              <a:rPr lang="en-US" sz="2400" b="1">
                <a:solidFill>
                  <a:schemeClr val="tx1"/>
                </a:solidFill>
                <a:latin typeface="宋体" panose="02010600030101010101" pitchFamily="2" charset="-122"/>
                <a:ea typeface="宋体" panose="02010600030101010101" pitchFamily="2" charset="-122"/>
                <a:sym typeface="+mn-ea"/>
              </a:rPr>
              <a:t>。广西壮族自治区学生资助管理中心</a:t>
            </a:r>
            <a:r>
              <a:rPr lang="en-US" sz="2400" b="1">
                <a:solidFill>
                  <a:srgbClr val="FF0000"/>
                </a:solidFill>
                <a:latin typeface="宋体" panose="02010600030101010101" pitchFamily="2" charset="-122"/>
                <a:ea typeface="宋体" panose="02010600030101010101" pitchFamily="2" charset="-122"/>
                <a:sym typeface="+mn-ea"/>
              </a:rPr>
              <a:t>在30个工作日内将审批确定</a:t>
            </a:r>
            <a:r>
              <a:rPr lang="en-US" sz="2400" b="1">
                <a:solidFill>
                  <a:schemeClr val="tx1"/>
                </a:solidFill>
                <a:latin typeface="宋体" panose="02010600030101010101" pitchFamily="2" charset="-122"/>
                <a:ea typeface="宋体" panose="02010600030101010101" pitchFamily="2" charset="-122"/>
                <a:sym typeface="+mn-ea"/>
              </a:rPr>
              <a:t>的获得学费和国家助学贷款补偿资格的学生名单通知县级学生资助管理部门，同时将</a:t>
            </a:r>
            <a:r>
              <a:rPr lang="en-US" sz="2400" b="1">
                <a:solidFill>
                  <a:srgbClr val="FF0000"/>
                </a:solidFill>
                <a:latin typeface="宋体" panose="02010600030101010101" pitchFamily="2" charset="-122"/>
                <a:ea typeface="宋体" panose="02010600030101010101" pitchFamily="2" charset="-122"/>
                <a:sym typeface="+mn-ea"/>
              </a:rPr>
              <a:t>有关审批文件报财政厅备案。</a:t>
            </a:r>
            <a:endParaRPr lang="en-US" sz="2400" b="1">
              <a:latin typeface="宋体" panose="02010600030101010101" pitchFamily="2" charset="-122"/>
              <a:ea typeface="宋体" panose="02010600030101010101" pitchFamily="2" charset="-122"/>
              <a:sym typeface="+mn-ea"/>
            </a:endParaRPr>
          </a:p>
          <a:p>
            <a:pPr marL="0" indent="0" fontAlgn="auto">
              <a:lnSpc>
                <a:spcPct val="150000"/>
              </a:lnSpc>
              <a:buNone/>
            </a:pPr>
            <a:endParaRPr sz="2400">
              <a:latin typeface="宋体" panose="02010600030101010101" pitchFamily="2" charset="-122"/>
              <a:ea typeface="宋体" panose="02010600030101010101" pitchFamily="2" charset="-122"/>
              <a:sym typeface="+mn-ea"/>
            </a:endParaRPr>
          </a:p>
          <a:p>
            <a:pPr marL="0" indent="0" fontAlgn="auto">
              <a:lnSpc>
                <a:spcPct val="150000"/>
              </a:lnSpc>
              <a:buNone/>
            </a:pPr>
            <a:r>
              <a:rPr sz="2400">
                <a:latin typeface="宋体" panose="02010600030101010101" pitchFamily="2" charset="-122"/>
                <a:ea typeface="宋体" panose="02010600030101010101" pitchFamily="2" charset="-122"/>
                <a:sym typeface="+mn-ea"/>
              </a:rPr>
              <a:t> </a:t>
            </a:r>
            <a:r>
              <a:rPr lang="en-US"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400">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44145" y="339725"/>
            <a:ext cx="8989695" cy="707390"/>
          </a:xfrm>
        </p:spPr>
        <p:txBody>
          <a:bodyPr>
            <a:normAutofit fontScale="90000"/>
          </a:bodyPr>
          <a:p>
            <a:pPr algn="ct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广西高等学校毕业生</a:t>
            </a:r>
            <a:b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br>
            <a:r>
              <a:rPr lang="zh-CN" altLang="zh-CN" b="1" dirty="0">
                <a:solidFill>
                  <a:srgbClr val="00B0F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学费</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zh-CN" altLang="zh-CN" b="1" dirty="0">
                <a:solidFill>
                  <a:srgbClr val="FF0000"/>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国家助学贷款补偿</a:t>
            </a:r>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资助政策</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19760" y="2053590"/>
            <a:ext cx="9117330" cy="5070475"/>
          </a:xfrm>
        </p:spPr>
        <p:txBody>
          <a:bodyPr>
            <a:noAutofit/>
          </a:bodyPr>
          <a:p>
            <a:pPr fontAlgn="auto">
              <a:lnSpc>
                <a:spcPct val="150000"/>
              </a:lnSpc>
            </a:pPr>
            <a:r>
              <a:rPr lang="en-US" altLang="zh-CN" sz="2400" b="1">
                <a:latin typeface="宋体" panose="02010600030101010101" pitchFamily="2" charset="-122"/>
                <a:ea typeface="宋体" panose="02010600030101010101" pitchFamily="2" charset="-122"/>
                <a:sym typeface="+mn-ea"/>
              </a:rPr>
              <a:t>3</a:t>
            </a:r>
            <a:r>
              <a:rPr lang="zh-CN" altLang="en-US" sz="2400" b="1">
                <a:latin typeface="宋体" panose="02010600030101010101" pitchFamily="2" charset="-122"/>
                <a:ea typeface="宋体" panose="02010600030101010101" pitchFamily="2" charset="-122"/>
                <a:sym typeface="+mn-ea"/>
              </a:rPr>
              <a:t>．申请、审批、发放流程：</a:t>
            </a:r>
            <a:endParaRPr sz="2400" b="1">
              <a:latin typeface="宋体" panose="02010600030101010101" pitchFamily="2" charset="-122"/>
              <a:ea typeface="宋体" panose="02010600030101010101" pitchFamily="2" charset="-122"/>
              <a:sym typeface="+mn-ea"/>
            </a:endParaRPr>
          </a:p>
          <a:p>
            <a:pPr marL="0" indent="0" fontAlgn="auto">
              <a:lnSpc>
                <a:spcPct val="150000"/>
              </a:lnSpc>
              <a:buNone/>
            </a:pPr>
            <a:r>
              <a:rPr sz="2400" b="1">
                <a:latin typeface="宋体" panose="02010600030101010101" pitchFamily="2" charset="-122"/>
                <a:ea typeface="宋体" panose="02010600030101010101" pitchFamily="2" charset="-122"/>
                <a:sym typeface="+mn-ea"/>
              </a:rPr>
              <a:t> </a:t>
            </a:r>
            <a:r>
              <a:rPr lang="en-US" sz="2400" b="1">
                <a:latin typeface="宋体" panose="02010600030101010101" pitchFamily="2" charset="-122"/>
                <a:ea typeface="宋体" panose="02010600030101010101" pitchFamily="2" charset="-122"/>
                <a:sym typeface="+mn-ea"/>
              </a:rPr>
              <a:t> </a:t>
            </a:r>
            <a:r>
              <a:rPr lang="en-US" sz="2400" b="1">
                <a:solidFill>
                  <a:schemeClr val="tx1"/>
                </a:solidFill>
                <a:latin typeface="宋体" panose="02010600030101010101" pitchFamily="2" charset="-122"/>
                <a:ea typeface="宋体" panose="02010600030101010101" pitchFamily="2" charset="-122"/>
                <a:sym typeface="+mn-ea"/>
              </a:rPr>
              <a:t>  (4)学费和国家助学贷款补偿资格经广西壮族自治区学生资助管理中心审定后，教育厅应</a:t>
            </a:r>
            <a:r>
              <a:rPr lang="en-US" sz="2400" b="1">
                <a:solidFill>
                  <a:srgbClr val="FF0000"/>
                </a:solidFill>
                <a:latin typeface="宋体" panose="02010600030101010101" pitchFamily="2" charset="-122"/>
                <a:ea typeface="宋体" panose="02010600030101010101" pitchFamily="2" charset="-122"/>
                <a:sym typeface="+mn-ea"/>
              </a:rPr>
              <a:t>按照预算管理的有关规定</a:t>
            </a:r>
            <a:r>
              <a:rPr lang="en-US" sz="2400" b="1">
                <a:solidFill>
                  <a:schemeClr val="tx1"/>
                </a:solidFill>
                <a:latin typeface="宋体" panose="02010600030101010101" pitchFamily="2" charset="-122"/>
                <a:ea typeface="宋体" panose="02010600030101010101" pitchFamily="2" charset="-122"/>
                <a:sym typeface="+mn-ea"/>
              </a:rPr>
              <a:t>，</a:t>
            </a:r>
            <a:r>
              <a:rPr lang="en-US" sz="2400" b="1">
                <a:solidFill>
                  <a:srgbClr val="FF0000"/>
                </a:solidFill>
                <a:latin typeface="宋体" panose="02010600030101010101" pitchFamily="2" charset="-122"/>
                <a:ea typeface="宋体" panose="02010600030101010101" pitchFamily="2" charset="-122"/>
                <a:sym typeface="+mn-ea"/>
              </a:rPr>
              <a:t>于9月30日前</a:t>
            </a:r>
            <a:r>
              <a:rPr lang="en-US" sz="2400" b="1">
                <a:solidFill>
                  <a:schemeClr val="tx1"/>
                </a:solidFill>
                <a:latin typeface="宋体" panose="02010600030101010101" pitchFamily="2" charset="-122"/>
                <a:ea typeface="宋体" panose="02010600030101010101" pitchFamily="2" charset="-122"/>
                <a:sym typeface="+mn-ea"/>
              </a:rPr>
              <a:t>将补偿经费分配</a:t>
            </a:r>
            <a:r>
              <a:rPr lang="en-US" sz="2400" b="1">
                <a:solidFill>
                  <a:srgbClr val="FF0000"/>
                </a:solidFill>
                <a:latin typeface="宋体" panose="02010600030101010101" pitchFamily="2" charset="-122"/>
                <a:ea typeface="宋体" panose="02010600030101010101" pitchFamily="2" charset="-122"/>
                <a:sym typeface="+mn-ea"/>
              </a:rPr>
              <a:t>下达至各有关县级学生资助管理部门</a:t>
            </a:r>
            <a:r>
              <a:rPr lang="en-US" sz="2400" b="1">
                <a:solidFill>
                  <a:schemeClr val="tx1"/>
                </a:solidFill>
                <a:latin typeface="宋体" panose="02010600030101010101" pitchFamily="2" charset="-122"/>
                <a:ea typeface="宋体" panose="02010600030101010101" pitchFamily="2" charset="-122"/>
                <a:sym typeface="+mn-ea"/>
              </a:rPr>
              <a:t>，由县级学生资助管理部门</a:t>
            </a:r>
            <a:r>
              <a:rPr lang="en-US" sz="2400" b="1">
                <a:solidFill>
                  <a:srgbClr val="FF0000"/>
                </a:solidFill>
                <a:latin typeface="宋体" panose="02010600030101010101" pitchFamily="2" charset="-122"/>
                <a:ea typeface="宋体" panose="02010600030101010101" pitchFamily="2" charset="-122"/>
                <a:sym typeface="+mn-ea"/>
              </a:rPr>
              <a:t>于11月30日前返还给高校毕业生本人</a:t>
            </a:r>
            <a:r>
              <a:rPr lang="en-US" sz="2400" b="1">
                <a:solidFill>
                  <a:schemeClr val="tx1"/>
                </a:solidFill>
                <a:latin typeface="宋体" panose="02010600030101010101" pitchFamily="2" charset="-122"/>
                <a:ea typeface="宋体" panose="02010600030101010101" pitchFamily="2" charset="-122"/>
                <a:sym typeface="+mn-ea"/>
              </a:rPr>
              <a:t>。毕业生本人如有国家</a:t>
            </a:r>
            <a:r>
              <a:rPr lang="en-US" sz="2400" b="1">
                <a:solidFill>
                  <a:srgbClr val="FF0000"/>
                </a:solidFill>
                <a:latin typeface="宋体" panose="02010600030101010101" pitchFamily="2" charset="-122"/>
                <a:ea typeface="宋体" panose="02010600030101010101" pitchFamily="2" charset="-122"/>
                <a:sym typeface="+mn-ea"/>
              </a:rPr>
              <a:t>助学贷款尚未还清的</a:t>
            </a:r>
            <a:r>
              <a:rPr lang="en-US" sz="2400" b="1">
                <a:solidFill>
                  <a:schemeClr val="tx1"/>
                </a:solidFill>
                <a:latin typeface="宋体" panose="02010600030101010101" pitchFamily="2" charset="-122"/>
                <a:ea typeface="宋体" panose="02010600030101010101" pitchFamily="2" charset="-122"/>
                <a:sym typeface="+mn-ea"/>
              </a:rPr>
              <a:t>，应将</a:t>
            </a:r>
            <a:r>
              <a:rPr lang="en-US" sz="2400" b="1">
                <a:solidFill>
                  <a:srgbClr val="FF0000"/>
                </a:solidFill>
                <a:latin typeface="宋体" panose="02010600030101010101" pitchFamily="2" charset="-122"/>
                <a:ea typeface="宋体" panose="02010600030101010101" pitchFamily="2" charset="-122"/>
                <a:sym typeface="+mn-ea"/>
              </a:rPr>
              <a:t>补偿款优先用于偿还国家助学贷款</a:t>
            </a:r>
            <a:r>
              <a:rPr lang="en-US" sz="2400" b="1">
                <a:solidFill>
                  <a:schemeClr val="tx1"/>
                </a:solidFill>
                <a:latin typeface="宋体" panose="02010600030101010101" pitchFamily="2" charset="-122"/>
                <a:ea typeface="宋体" panose="02010600030101010101" pitchFamily="2" charset="-122"/>
                <a:sym typeface="+mn-ea"/>
              </a:rPr>
              <a:t>。</a:t>
            </a:r>
            <a:endParaRPr lang="en-US" sz="2400" b="1">
              <a:latin typeface="宋体" panose="02010600030101010101" pitchFamily="2" charset="-122"/>
              <a:ea typeface="宋体" panose="02010600030101010101" pitchFamily="2" charset="-122"/>
              <a:sym typeface="+mn-ea"/>
            </a:endParaRPr>
          </a:p>
          <a:p>
            <a:pPr marL="0" indent="0" fontAlgn="auto">
              <a:lnSpc>
                <a:spcPct val="150000"/>
              </a:lnSpc>
              <a:buNone/>
            </a:pPr>
            <a:endParaRPr sz="2400">
              <a:latin typeface="宋体" panose="02010600030101010101" pitchFamily="2" charset="-122"/>
              <a:ea typeface="宋体" panose="02010600030101010101" pitchFamily="2" charset="-122"/>
              <a:sym typeface="+mn-ea"/>
            </a:endParaRPr>
          </a:p>
          <a:p>
            <a:pPr marL="0" indent="0" fontAlgn="auto">
              <a:lnSpc>
                <a:spcPct val="150000"/>
              </a:lnSpc>
              <a:buNone/>
            </a:pPr>
            <a:r>
              <a:rPr sz="2400">
                <a:latin typeface="宋体" panose="02010600030101010101" pitchFamily="2" charset="-122"/>
                <a:ea typeface="宋体" panose="02010600030101010101" pitchFamily="2" charset="-122"/>
                <a:sym typeface="+mn-ea"/>
              </a:rPr>
              <a:t> </a:t>
            </a:r>
            <a:r>
              <a:rPr lang="en-US" sz="2400">
                <a:latin typeface="宋体" panose="02010600030101010101" pitchFamily="2" charset="-122"/>
                <a:ea typeface="宋体" panose="02010600030101010101" pitchFamily="2" charset="-122"/>
                <a:sym typeface="+mn-ea"/>
              </a:rPr>
              <a:t>  </a:t>
            </a:r>
            <a:endParaRPr sz="2400">
              <a:latin typeface="宋体" panose="02010600030101010101" pitchFamily="2" charset="-122"/>
              <a:ea typeface="宋体" panose="02010600030101010101" pitchFamily="2" charset="-122"/>
              <a:sym typeface="+mn-ea"/>
            </a:endParaRPr>
          </a:p>
          <a:p>
            <a:pPr marL="0" indent="0" fontAlgn="auto">
              <a:lnSpc>
                <a:spcPct val="150000"/>
              </a:lnSpc>
              <a:buNone/>
            </a:pPr>
            <a:endParaRPr lang="en-US" altLang="zh-CN" sz="2400">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2319020" y="2530475"/>
            <a:ext cx="8910955" cy="4061460"/>
          </a:xfrm>
        </p:spPr>
        <p:txBody>
          <a:bodyPr>
            <a:noAutofit/>
          </a:bodyPr>
          <a:lstStyle/>
          <a:p>
            <a:r>
              <a:rPr lang="en-US" altLang="zh-CN" sz="4800" b="1" dirty="0" smtClean="0">
                <a:solidFill>
                  <a:schemeClr val="tx1"/>
                </a:solidFill>
              </a:rPr>
              <a:t>    </a:t>
            </a:r>
            <a:r>
              <a:rPr lang="zh-CN" altLang="en-US" sz="6000" b="1" dirty="0" smtClean="0">
                <a:solidFill>
                  <a:schemeClr val="accent1">
                    <a:lumMod val="75000"/>
                  </a:schemeClr>
                </a:solidFill>
              </a:rPr>
              <a:t>谢谢聆听！</a:t>
            </a:r>
            <a:endParaRPr lang="zh-CN" altLang="en-US" sz="6000" b="1" dirty="0" smtClean="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96595" y="436880"/>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一、生源地助学贷款</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327025" y="1040130"/>
            <a:ext cx="10036175" cy="5021580"/>
          </a:xfrm>
        </p:spPr>
        <p:txBody>
          <a:bodyPr>
            <a:noAutofit/>
          </a:bodyPr>
          <a:p>
            <a:pPr indent="0" fontAlgn="auto">
              <a:lnSpc>
                <a:spcPts val="2800"/>
              </a:lnSpc>
            </a:pPr>
            <a:r>
              <a:rPr lang="zh-CN" altLang="en-US" sz="2400" b="1">
                <a:latin typeface="宋体" panose="02010600030101010101" pitchFamily="2" charset="-122"/>
                <a:ea typeface="宋体" panose="02010600030101010101" pitchFamily="2" charset="-122"/>
              </a:rPr>
              <a:t>3．申请、审批、发放流程：</a:t>
            </a:r>
            <a:endParaRPr lang="zh-CN" altLang="en-US" sz="2400" b="1">
              <a:latin typeface="宋体" panose="02010600030101010101" pitchFamily="2" charset="-122"/>
              <a:ea typeface="宋体" panose="02010600030101010101" pitchFamily="2" charset="-122"/>
            </a:endParaRPr>
          </a:p>
          <a:p>
            <a:pPr marL="0" indent="0" fontAlgn="auto">
              <a:lnSpc>
                <a:spcPts val="3200"/>
              </a:lnSpc>
              <a:buNone/>
            </a:pPr>
            <a:r>
              <a:rPr lang="en-US" altLang="zh-CN" sz="2000" b="1">
                <a:latin typeface="宋体" panose="02010600030101010101" pitchFamily="2" charset="-122"/>
                <a:ea typeface="宋体" panose="02010600030101010101" pitchFamily="2" charset="-122"/>
              </a:rPr>
              <a:t>   </a:t>
            </a:r>
            <a:r>
              <a:rPr lang="zh-CN" altLang="en-US" sz="2000" b="1">
                <a:latin typeface="宋体" panose="02010600030101010101" pitchFamily="2" charset="-122"/>
                <a:ea typeface="宋体" panose="02010600030101010101" pitchFamily="2" charset="-122"/>
              </a:rPr>
              <a:t>（1） </a:t>
            </a:r>
            <a:r>
              <a:rPr lang="zh-CN" altLang="en-US" sz="2000" b="1">
                <a:solidFill>
                  <a:srgbClr val="FF0000"/>
                </a:solidFill>
                <a:latin typeface="宋体" panose="02010600030101010101" pitchFamily="2" charset="-122"/>
                <a:ea typeface="宋体" panose="02010600030101010101" pitchFamily="2" charset="-122"/>
              </a:rPr>
              <a:t>脱贫家庭（原建档立卡贫困户）</a:t>
            </a:r>
            <a:r>
              <a:rPr lang="zh-CN" altLang="en-US" sz="2000" b="1">
                <a:latin typeface="宋体" panose="02010600030101010101" pitchFamily="2" charset="-122"/>
                <a:ea typeface="宋体" panose="02010600030101010101" pitchFamily="2" charset="-122"/>
              </a:rPr>
              <a:t>、</a:t>
            </a:r>
            <a:r>
              <a:rPr lang="zh-CN" altLang="en-US" sz="2000" b="1">
                <a:solidFill>
                  <a:srgbClr val="FF0000"/>
                </a:solidFill>
                <a:latin typeface="宋体" panose="02010600030101010101" pitchFamily="2" charset="-122"/>
                <a:ea typeface="宋体" panose="02010600030101010101" pitchFamily="2" charset="-122"/>
              </a:rPr>
              <a:t>城乡低保家庭学生</a:t>
            </a:r>
            <a:r>
              <a:rPr lang="zh-CN" altLang="en-US" sz="2000" b="1">
                <a:solidFill>
                  <a:schemeClr val="tx1"/>
                </a:solidFill>
                <a:latin typeface="宋体" panose="02010600030101010101" pitchFamily="2" charset="-122"/>
                <a:ea typeface="宋体" panose="02010600030101010101" pitchFamily="2" charset="-122"/>
              </a:rPr>
              <a:t>和</a:t>
            </a:r>
            <a:r>
              <a:rPr lang="zh-CN" altLang="en-US" sz="2000" b="1">
                <a:solidFill>
                  <a:srgbClr val="FF0000"/>
                </a:solidFill>
                <a:latin typeface="宋体" panose="02010600030101010101" pitchFamily="2" charset="-122"/>
                <a:ea typeface="宋体" panose="02010600030101010101" pitchFamily="2" charset="-122"/>
              </a:rPr>
              <a:t>高中获得过国家助学金且有贷款需求</a:t>
            </a:r>
            <a:r>
              <a:rPr lang="zh-CN" altLang="en-US" sz="2000" b="1">
                <a:solidFill>
                  <a:schemeClr val="tx1"/>
                </a:solidFill>
                <a:latin typeface="宋体" panose="02010600030101010101" pitchFamily="2" charset="-122"/>
                <a:ea typeface="宋体" panose="02010600030101010101" pitchFamily="2" charset="-122"/>
              </a:rPr>
              <a:t>的借款学生，由所在</a:t>
            </a:r>
            <a:r>
              <a:rPr lang="zh-CN" altLang="en-US" sz="2000" b="1">
                <a:solidFill>
                  <a:srgbClr val="FF0000"/>
                </a:solidFill>
                <a:latin typeface="宋体" panose="02010600030101010101" pitchFamily="2" charset="-122"/>
                <a:ea typeface="宋体" panose="02010600030101010101" pitchFamily="2" charset="-122"/>
              </a:rPr>
              <a:t>学校或户籍</a:t>
            </a:r>
            <a:r>
              <a:rPr lang="zh-CN" altLang="en-US" sz="2000" b="1">
                <a:solidFill>
                  <a:schemeClr val="tx1"/>
                </a:solidFill>
                <a:latin typeface="宋体" panose="02010600030101010101" pitchFamily="2" charset="-122"/>
                <a:ea typeface="宋体" panose="02010600030101010101" pitchFamily="2" charset="-122"/>
              </a:rPr>
              <a:t>所在地</a:t>
            </a:r>
            <a:r>
              <a:rPr lang="zh-CN" altLang="en-US" sz="2000" b="1">
                <a:solidFill>
                  <a:srgbClr val="FF0000"/>
                </a:solidFill>
                <a:latin typeface="宋体" panose="02010600030101010101" pitchFamily="2" charset="-122"/>
                <a:ea typeface="宋体" panose="02010600030101010101" pitchFamily="2" charset="-122"/>
              </a:rPr>
              <a:t>县级学生资助管理机构</a:t>
            </a:r>
            <a:r>
              <a:rPr lang="zh-CN" altLang="en-US" sz="2000" b="1">
                <a:solidFill>
                  <a:schemeClr val="tx1"/>
                </a:solidFill>
                <a:latin typeface="宋体" panose="02010600030101010101" pitchFamily="2" charset="-122"/>
                <a:ea typeface="宋体" panose="02010600030101010101" pitchFamily="2" charset="-122"/>
              </a:rPr>
              <a:t>录入预申请系统；</a:t>
            </a:r>
            <a:r>
              <a:rPr lang="zh-CN" altLang="en-US" sz="2000" b="1">
                <a:solidFill>
                  <a:srgbClr val="FF0000"/>
                </a:solidFill>
                <a:latin typeface="宋体" panose="02010600030101010101" pitchFamily="2" charset="-122"/>
                <a:ea typeface="宋体" panose="02010600030101010101" pitchFamily="2" charset="-122"/>
              </a:rPr>
              <a:t>其他有贷款需求</a:t>
            </a:r>
            <a:r>
              <a:rPr lang="zh-CN" altLang="en-US" sz="2000" b="1">
                <a:solidFill>
                  <a:schemeClr val="tx1"/>
                </a:solidFill>
                <a:latin typeface="宋体" panose="02010600030101010101" pitchFamily="2" charset="-122"/>
                <a:ea typeface="宋体" panose="02010600030101010101" pitchFamily="2" charset="-122"/>
              </a:rPr>
              <a:t>的家庭经济困难的借款学生，</a:t>
            </a:r>
            <a:r>
              <a:rPr lang="zh-CN" altLang="en-US" sz="2000" b="1">
                <a:solidFill>
                  <a:srgbClr val="FF0000"/>
                </a:solidFill>
                <a:latin typeface="宋体" panose="02010600030101010101" pitchFamily="2" charset="-122"/>
                <a:ea typeface="宋体" panose="02010600030101010101" pitchFamily="2" charset="-122"/>
              </a:rPr>
              <a:t>提供相关困难材料或个人诚信承诺</a:t>
            </a:r>
            <a:r>
              <a:rPr lang="zh-CN" altLang="en-US" sz="2000" b="1">
                <a:solidFill>
                  <a:schemeClr val="tx1"/>
                </a:solidFill>
                <a:latin typeface="宋体" panose="02010600030101010101" pitchFamily="2" charset="-122"/>
                <a:ea typeface="宋体" panose="02010600030101010101" pitchFamily="2" charset="-122"/>
              </a:rPr>
              <a:t>到户籍所在地</a:t>
            </a:r>
            <a:r>
              <a:rPr lang="zh-CN" altLang="en-US" sz="2000" b="1">
                <a:solidFill>
                  <a:srgbClr val="FF0000"/>
                </a:solidFill>
                <a:latin typeface="宋体" panose="02010600030101010101" pitchFamily="2" charset="-122"/>
                <a:ea typeface="宋体" panose="02010600030101010101" pitchFamily="2" charset="-122"/>
              </a:rPr>
              <a:t>县级学生资助管理机构</a:t>
            </a:r>
            <a:r>
              <a:rPr lang="zh-CN" altLang="en-US" sz="2000" b="1">
                <a:solidFill>
                  <a:schemeClr val="tx1"/>
                </a:solidFill>
                <a:latin typeface="宋体" panose="02010600030101010101" pitchFamily="2" charset="-122"/>
                <a:ea typeface="宋体" panose="02010600030101010101" pitchFamily="2" charset="-122"/>
              </a:rPr>
              <a:t>，经审核符合贷款条件后录入预申请系统。</a:t>
            </a:r>
            <a:endParaRPr lang="zh-CN" altLang="en-US" sz="2000" b="1">
              <a:latin typeface="宋体" panose="02010600030101010101" pitchFamily="2" charset="-122"/>
              <a:ea typeface="宋体" panose="02010600030101010101" pitchFamily="2" charset="-122"/>
            </a:endParaRPr>
          </a:p>
          <a:p>
            <a:pPr marL="0" indent="0" fontAlgn="auto">
              <a:lnSpc>
                <a:spcPts val="2800"/>
              </a:lnSpc>
              <a:buNone/>
            </a:pPr>
            <a:r>
              <a:rPr lang="en-US" altLang="zh-CN" sz="2000" b="1">
                <a:latin typeface="宋体" panose="02010600030101010101" pitchFamily="2" charset="-122"/>
                <a:ea typeface="宋体" panose="02010600030101010101" pitchFamily="2" charset="-122"/>
              </a:rPr>
              <a:t>  </a:t>
            </a:r>
            <a:r>
              <a:rPr lang="zh-CN" altLang="en-US" sz="2000" b="1">
                <a:solidFill>
                  <a:schemeClr val="tx1"/>
                </a:solidFill>
                <a:latin typeface="宋体" panose="02010600030101010101" pitchFamily="2" charset="-122"/>
                <a:ea typeface="宋体" panose="02010600030101010101" pitchFamily="2" charset="-122"/>
              </a:rPr>
              <a:t>（2）借款学生登录</a:t>
            </a:r>
            <a:r>
              <a:rPr lang="zh-CN" altLang="en-US" sz="2000" b="1">
                <a:solidFill>
                  <a:srgbClr val="FF0000"/>
                </a:solidFill>
                <a:latin typeface="宋体" panose="02010600030101010101" pitchFamily="2" charset="-122"/>
                <a:ea typeface="宋体" panose="02010600030101010101" pitchFamily="2" charset="-122"/>
              </a:rPr>
              <a:t>国家开发银行学生在线服务系统</a:t>
            </a:r>
            <a:r>
              <a:rPr lang="zh-CN" altLang="en-US" sz="2000" b="1">
                <a:solidFill>
                  <a:schemeClr val="tx1"/>
                </a:solidFill>
                <a:latin typeface="宋体" panose="02010600030101010101" pitchFamily="2" charset="-122"/>
                <a:ea typeface="宋体" panose="02010600030101010101" pitchFamily="2" charset="-122"/>
              </a:rPr>
              <a:t>填写个人基本信息，提出贷款申请，导出并打印申请表。</a:t>
            </a:r>
            <a:endParaRPr lang="zh-CN" altLang="en-US" sz="2000" b="1">
              <a:solidFill>
                <a:schemeClr val="tx1"/>
              </a:solidFill>
              <a:latin typeface="宋体" panose="02010600030101010101" pitchFamily="2" charset="-122"/>
              <a:ea typeface="宋体" panose="02010600030101010101" pitchFamily="2" charset="-122"/>
            </a:endParaRPr>
          </a:p>
          <a:p>
            <a:pPr marL="0" indent="0" fontAlgn="auto">
              <a:lnSpc>
                <a:spcPts val="2800"/>
              </a:lnSpc>
              <a:buNone/>
            </a:pPr>
            <a:r>
              <a:rPr lang="en-US" altLang="zh-CN" sz="2000" b="1">
                <a:latin typeface="宋体" panose="02010600030101010101" pitchFamily="2" charset="-122"/>
                <a:ea typeface="宋体" panose="02010600030101010101" pitchFamily="2" charset="-122"/>
              </a:rPr>
              <a:t>  </a:t>
            </a:r>
            <a:r>
              <a:rPr lang="zh-CN" altLang="en-US" sz="2000" b="1">
                <a:solidFill>
                  <a:schemeClr val="tx1"/>
                </a:solidFill>
                <a:latin typeface="宋体" panose="02010600030101010101" pitchFamily="2" charset="-122"/>
                <a:ea typeface="宋体" panose="02010600030101010101" pitchFamily="2" charset="-122"/>
              </a:rPr>
              <a:t>（3）借款学生持</a:t>
            </a:r>
            <a:r>
              <a:rPr lang="zh-CN" altLang="en-US" sz="2000" b="1">
                <a:solidFill>
                  <a:srgbClr val="FF0000"/>
                </a:solidFill>
                <a:latin typeface="宋体" panose="02010600030101010101" pitchFamily="2" charset="-122"/>
                <a:ea typeface="宋体" panose="02010600030101010101" pitchFamily="2" charset="-122"/>
              </a:rPr>
              <a:t>已签字申请表</a:t>
            </a:r>
            <a:r>
              <a:rPr lang="zh-CN" altLang="en-US" sz="2000" b="1">
                <a:solidFill>
                  <a:schemeClr val="tx1"/>
                </a:solidFill>
                <a:latin typeface="宋体" panose="02010600030101010101" pitchFamily="2" charset="-122"/>
                <a:ea typeface="宋体" panose="02010600030101010101" pitchFamily="2" charset="-122"/>
              </a:rPr>
              <a:t>与</a:t>
            </a:r>
            <a:r>
              <a:rPr lang="zh-CN" altLang="en-US" sz="2000" b="1">
                <a:solidFill>
                  <a:srgbClr val="FF0000"/>
                </a:solidFill>
                <a:latin typeface="宋体" panose="02010600030101010101" pitchFamily="2" charset="-122"/>
                <a:ea typeface="宋体" panose="02010600030101010101" pitchFamily="2" charset="-122"/>
              </a:rPr>
              <a:t>共同人（首贷）</a:t>
            </a:r>
            <a:r>
              <a:rPr lang="zh-CN" altLang="en-US" sz="2000" b="1">
                <a:solidFill>
                  <a:schemeClr val="tx1"/>
                </a:solidFill>
                <a:latin typeface="宋体" panose="02010600030101010101" pitchFamily="2" charset="-122"/>
                <a:ea typeface="宋体" panose="02010600030101010101" pitchFamily="2" charset="-122"/>
              </a:rPr>
              <a:t>，前往户籍所在县级学生资助管理机构</a:t>
            </a:r>
            <a:r>
              <a:rPr lang="zh-CN" altLang="en-US" sz="2000" b="1">
                <a:solidFill>
                  <a:srgbClr val="FF0000"/>
                </a:solidFill>
                <a:latin typeface="宋体" panose="02010600030101010101" pitchFamily="2" charset="-122"/>
                <a:ea typeface="宋体" panose="02010600030101010101" pitchFamily="2" charset="-122"/>
              </a:rPr>
              <a:t>签订贷款合同</a:t>
            </a:r>
            <a:r>
              <a:rPr lang="zh-CN" altLang="en-US" sz="2000" b="1">
                <a:latin typeface="宋体" panose="02010600030101010101" pitchFamily="2" charset="-122"/>
                <a:ea typeface="宋体" panose="02010600030101010101" pitchFamily="2" charset="-122"/>
              </a:rPr>
              <a:t>、</a:t>
            </a:r>
            <a:r>
              <a:rPr lang="zh-CN" altLang="en-US" sz="2000" b="1">
                <a:solidFill>
                  <a:srgbClr val="FF0000"/>
                </a:solidFill>
                <a:latin typeface="宋体" panose="02010600030101010101" pitchFamily="2" charset="-122"/>
                <a:ea typeface="宋体" panose="02010600030101010101" pitchFamily="2" charset="-122"/>
              </a:rPr>
              <a:t>打印受理证明</a:t>
            </a:r>
            <a:r>
              <a:rPr lang="zh-CN" altLang="en-US" sz="2000" b="1">
                <a:latin typeface="宋体" panose="02010600030101010101" pitchFamily="2" charset="-122"/>
                <a:ea typeface="宋体" panose="02010600030101010101" pitchFamily="2" charset="-122"/>
              </a:rPr>
              <a:t>。</a:t>
            </a:r>
            <a:endParaRPr lang="zh-CN" altLang="en-US" sz="2000" b="1">
              <a:latin typeface="宋体" panose="02010600030101010101" pitchFamily="2" charset="-122"/>
              <a:ea typeface="宋体" panose="02010600030101010101" pitchFamily="2" charset="-122"/>
            </a:endParaRPr>
          </a:p>
          <a:p>
            <a:pPr marL="0" indent="0" fontAlgn="auto">
              <a:lnSpc>
                <a:spcPts val="2800"/>
              </a:lnSpc>
              <a:buNone/>
            </a:pPr>
            <a:r>
              <a:rPr lang="en-US" altLang="zh-CN" sz="2000" b="1">
                <a:latin typeface="宋体" panose="02010600030101010101" pitchFamily="2" charset="-122"/>
                <a:ea typeface="宋体" panose="02010600030101010101" pitchFamily="2" charset="-122"/>
              </a:rPr>
              <a:t>  </a:t>
            </a:r>
            <a:r>
              <a:rPr lang="zh-CN" altLang="en-US" sz="2000" b="1">
                <a:solidFill>
                  <a:schemeClr val="tx1"/>
                </a:solidFill>
                <a:latin typeface="宋体" panose="02010600030101010101" pitchFamily="2" charset="-122"/>
                <a:ea typeface="宋体" panose="02010600030101010101" pitchFamily="2" charset="-122"/>
              </a:rPr>
              <a:t>（4）借款学生携带</a:t>
            </a:r>
            <a:r>
              <a:rPr lang="zh-CN" altLang="en-US" sz="2000" b="1">
                <a:solidFill>
                  <a:srgbClr val="FF0000"/>
                </a:solidFill>
                <a:latin typeface="宋体" panose="02010600030101010101" pitchFamily="2" charset="-122"/>
                <a:ea typeface="宋体" panose="02010600030101010101" pitchFamily="2" charset="-122"/>
              </a:rPr>
              <a:t>受理证明</a:t>
            </a:r>
            <a:r>
              <a:rPr lang="zh-CN" altLang="en-US" sz="2000" b="1">
                <a:solidFill>
                  <a:schemeClr val="tx1"/>
                </a:solidFill>
                <a:latin typeface="宋体" panose="02010600030101010101" pitchFamily="2" charset="-122"/>
                <a:ea typeface="宋体" panose="02010600030101010101" pitchFamily="2" charset="-122"/>
              </a:rPr>
              <a:t>到</a:t>
            </a:r>
            <a:r>
              <a:rPr lang="zh-CN" altLang="en-US" sz="2000" b="1">
                <a:solidFill>
                  <a:srgbClr val="FF0000"/>
                </a:solidFill>
                <a:latin typeface="宋体" panose="02010600030101010101" pitchFamily="2" charset="-122"/>
                <a:ea typeface="宋体" panose="02010600030101010101" pitchFamily="2" charset="-122"/>
              </a:rPr>
              <a:t>高校</a:t>
            </a:r>
            <a:r>
              <a:rPr lang="zh-CN" altLang="en-US" sz="2000" b="1">
                <a:solidFill>
                  <a:schemeClr val="tx1"/>
                </a:solidFill>
                <a:latin typeface="宋体" panose="02010600030101010101" pitchFamily="2" charset="-122"/>
                <a:ea typeface="宋体" panose="02010600030101010101" pitchFamily="2" charset="-122"/>
              </a:rPr>
              <a:t>报到，由高校学生资助管理中心根据学生提供的受理证明录入电子回执。</a:t>
            </a:r>
            <a:endParaRPr lang="zh-CN" altLang="en-US" sz="2000" b="1">
              <a:solidFill>
                <a:schemeClr val="tx1"/>
              </a:solidFill>
              <a:latin typeface="宋体" panose="02010600030101010101" pitchFamily="2" charset="-122"/>
              <a:ea typeface="宋体" panose="02010600030101010101" pitchFamily="2" charset="-122"/>
            </a:endParaRPr>
          </a:p>
          <a:p>
            <a:pPr marL="0" indent="0" fontAlgn="auto">
              <a:lnSpc>
                <a:spcPts val="2800"/>
              </a:lnSpc>
              <a:buNone/>
            </a:pPr>
            <a:r>
              <a:rPr lang="zh-CN" altLang="en-US" sz="2000" b="1">
                <a:solidFill>
                  <a:schemeClr val="tx1"/>
                </a:solidFill>
                <a:latin typeface="宋体" panose="02010600030101010101" pitchFamily="2" charset="-122"/>
                <a:ea typeface="宋体" panose="02010600030101010101" pitchFamily="2" charset="-122"/>
              </a:rPr>
              <a:t>  （5）县级学生资助管理机构将贷款合同信息按要求提交至国家开发银行广西分行。</a:t>
            </a:r>
            <a:endParaRPr lang="zh-CN" altLang="en-US" sz="2000" b="1">
              <a:solidFill>
                <a:schemeClr val="tx1"/>
              </a:solidFill>
              <a:latin typeface="宋体" panose="02010600030101010101" pitchFamily="2" charset="-122"/>
              <a:ea typeface="宋体" panose="02010600030101010101" pitchFamily="2" charset="-122"/>
            </a:endParaRPr>
          </a:p>
          <a:p>
            <a:pPr marL="0" indent="0" fontAlgn="auto">
              <a:lnSpc>
                <a:spcPts val="2800"/>
              </a:lnSpc>
              <a:buNone/>
            </a:pPr>
            <a:r>
              <a:rPr lang="zh-CN" altLang="en-US" sz="2000" b="1">
                <a:solidFill>
                  <a:schemeClr val="tx1"/>
                </a:solidFill>
                <a:latin typeface="宋体" panose="02010600030101010101" pitchFamily="2" charset="-122"/>
                <a:ea typeface="宋体" panose="02010600030101010101" pitchFamily="2" charset="-122"/>
              </a:rPr>
              <a:t>  （6）国家开发银行广西分行对贷款合同审批后，通过</a:t>
            </a:r>
            <a:r>
              <a:rPr lang="zh-CN" altLang="en-US" sz="2000" b="1">
                <a:solidFill>
                  <a:srgbClr val="FF0000"/>
                </a:solidFill>
                <a:latin typeface="宋体" panose="02010600030101010101" pitchFamily="2" charset="-122"/>
                <a:ea typeface="宋体" panose="02010600030101010101" pitchFamily="2" charset="-122"/>
              </a:rPr>
              <a:t>支付宝统一发放贷款。</a:t>
            </a:r>
            <a:endParaRPr lang="zh-CN" altLang="en-US" sz="2000" b="1">
              <a:latin typeface="宋体" panose="02010600030101010101" pitchFamily="2" charset="-122"/>
              <a:ea typeface="宋体" panose="02010600030101010101" pitchFamily="2" charset="-122"/>
            </a:endParaRPr>
          </a:p>
          <a:p>
            <a:pPr marL="0" indent="0" fontAlgn="auto">
              <a:lnSpc>
                <a:spcPct val="150000"/>
              </a:lnSpc>
              <a:buNone/>
            </a:pPr>
            <a:endParaRPr lang="zh-CN" altLang="en-US" sz="2000" b="1">
              <a:latin typeface="宋体" panose="02010600030101010101" pitchFamily="2" charset="-122"/>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77545" y="609600"/>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一、生源地助学贷款</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574675" y="1894205"/>
            <a:ext cx="8792210" cy="4284345"/>
          </a:xfrm>
        </p:spPr>
        <p:txBody>
          <a:bodyPr>
            <a:normAutofit/>
          </a:bodyPr>
          <a:p>
            <a:pPr fontAlgn="auto">
              <a:lnSpc>
                <a:spcPct val="150000"/>
              </a:lnSpc>
            </a:pPr>
            <a:r>
              <a:rPr lang="zh-CN" altLang="en-US" sz="2400" b="1">
                <a:solidFill>
                  <a:schemeClr val="tx1"/>
                </a:solidFill>
                <a:latin typeface="宋体" panose="02010600030101010101" pitchFamily="2" charset="-122"/>
                <a:ea typeface="宋体" panose="02010600030101010101" pitchFamily="2" charset="-122"/>
              </a:rPr>
              <a:t>4．贷款贴息：借款学生在校期间的贷款利息全部由财政补贴，</a:t>
            </a:r>
            <a:r>
              <a:rPr lang="zh-CN" altLang="en-US" sz="2400" b="1">
                <a:solidFill>
                  <a:srgbClr val="FF0000"/>
                </a:solidFill>
                <a:latin typeface="宋体" panose="02010600030101010101" pitchFamily="2" charset="-122"/>
                <a:ea typeface="宋体" panose="02010600030101010101" pitchFamily="2" charset="-122"/>
              </a:rPr>
              <a:t>毕业后的贷款利息由借款学生自行支付。 </a:t>
            </a:r>
            <a:endParaRPr lang="zh-CN" altLang="en-US" sz="2400" b="1">
              <a:solidFill>
                <a:srgbClr val="FF0000"/>
              </a:solidFill>
              <a:latin typeface="宋体" panose="02010600030101010101" pitchFamily="2" charset="-122"/>
              <a:ea typeface="宋体" panose="02010600030101010101" pitchFamily="2" charset="-122"/>
            </a:endParaRPr>
          </a:p>
          <a:p>
            <a:pPr marL="0" indent="0">
              <a:buNone/>
            </a:pPr>
            <a:endParaRPr lang="zh-CN" altLang="en-US" sz="2400" b="1">
              <a:latin typeface="宋体" panose="02010600030101010101" pitchFamily="2" charset="-122"/>
              <a:ea typeface="宋体" panose="02010600030101010101" pitchFamily="2" charset="-122"/>
            </a:endParaRPr>
          </a:p>
          <a:p>
            <a:pPr fontAlgn="auto">
              <a:lnSpc>
                <a:spcPct val="150000"/>
              </a:lnSpc>
            </a:pPr>
            <a:r>
              <a:rPr lang="zh-CN" altLang="en-US" sz="2400" b="1">
                <a:solidFill>
                  <a:schemeClr val="tx1"/>
                </a:solidFill>
                <a:latin typeface="宋体" panose="02010600030101010101" pitchFamily="2" charset="-122"/>
                <a:ea typeface="宋体" panose="02010600030101010101" pitchFamily="2" charset="-122"/>
                <a:sym typeface="+mn-ea"/>
              </a:rPr>
              <a:t>5．贷款期限：</a:t>
            </a:r>
            <a:r>
              <a:rPr lang="zh-CN" altLang="en-US" sz="2400" b="1">
                <a:solidFill>
                  <a:srgbClr val="FF0000"/>
                </a:solidFill>
                <a:latin typeface="宋体" panose="02010600030101010101" pitchFamily="2" charset="-122"/>
                <a:ea typeface="宋体" panose="02010600030101010101" pitchFamily="2" charset="-122"/>
              </a:rPr>
              <a:t>贷款期限原则上按全日制本专科学制加15年确定，最短不少于6年（含），最长不超过22年。</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77545" y="579120"/>
            <a:ext cx="6546215" cy="707390"/>
          </a:xfrm>
        </p:spPr>
        <p:txBody>
          <a:bodyPr/>
          <a:p>
            <a:r>
              <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二、高校国家助学贷款</a:t>
            </a:r>
            <a:endParaRPr lang="zh-CN" altLang="zh-CN" b="1" dirty="0">
              <a:solidFill>
                <a:schemeClr val="accent1">
                  <a:lumMod val="75000"/>
                </a:schemeClr>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677545" y="1468755"/>
            <a:ext cx="8792210" cy="4284345"/>
          </a:xfrm>
        </p:spPr>
        <p:txBody>
          <a:bodyPr>
            <a:noAutofit/>
          </a:bodyPr>
          <a:p>
            <a:pPr fontAlgn="auto">
              <a:lnSpc>
                <a:spcPct val="150000"/>
              </a:lnSpc>
            </a:pPr>
            <a:r>
              <a:rPr lang="zh-CN" altLang="en-US" sz="2400" b="1">
                <a:latin typeface="宋体" panose="02010600030101010101" pitchFamily="2" charset="-122"/>
                <a:ea typeface="宋体" panose="02010600030101010101" pitchFamily="2" charset="-122"/>
              </a:rPr>
              <a:t>我区普通高等学校中只有自治区直属公办学校开展此项贷款。</a:t>
            </a:r>
            <a:endParaRPr lang="zh-CN" altLang="en-US" sz="2000" b="1">
              <a:latin typeface="宋体" panose="02010600030101010101" pitchFamily="2" charset="-122"/>
              <a:ea typeface="宋体" panose="02010600030101010101" pitchFamily="2" charset="-122"/>
            </a:endParaRPr>
          </a:p>
          <a:p>
            <a:pPr fontAlgn="auto">
              <a:lnSpc>
                <a:spcPct val="150000"/>
              </a:lnSpc>
            </a:pPr>
            <a:r>
              <a:rPr lang="zh-CN" altLang="en-US" sz="2000" b="1">
                <a:solidFill>
                  <a:schemeClr val="tx1"/>
                </a:solidFill>
                <a:latin typeface="宋体" panose="02010600030101010101" pitchFamily="2" charset="-122"/>
                <a:ea typeface="宋体" panose="02010600030101010101" pitchFamily="2" charset="-122"/>
              </a:rPr>
              <a:t>1．贷款对象：具有中华人民共和国国籍，被全日制普通本科院校、高等职业学校和高等专科学校（含民办高校和独立学院）、科研院所、党校、行政学院、会计学院正式录取，</a:t>
            </a:r>
            <a:r>
              <a:rPr lang="zh-CN" altLang="en-US" sz="2000" b="1">
                <a:solidFill>
                  <a:srgbClr val="FF0000"/>
                </a:solidFill>
                <a:latin typeface="宋体" panose="02010600030101010101" pitchFamily="2" charset="-122"/>
                <a:ea typeface="宋体" panose="02010600030101010101" pitchFamily="2" charset="-122"/>
              </a:rPr>
              <a:t>取得真实、合法、有效的录取通知书的家庭经济困难的全日制新生</a:t>
            </a:r>
            <a:r>
              <a:rPr lang="zh-CN" altLang="en-US" sz="2000" b="1">
                <a:solidFill>
                  <a:schemeClr val="tx1"/>
                </a:solidFill>
                <a:latin typeface="宋体" panose="02010600030101010101" pitchFamily="2" charset="-122"/>
                <a:ea typeface="宋体" panose="02010600030101010101" pitchFamily="2" charset="-122"/>
              </a:rPr>
              <a:t>或</a:t>
            </a:r>
            <a:r>
              <a:rPr lang="zh-CN" altLang="en-US" sz="2000" b="1">
                <a:solidFill>
                  <a:srgbClr val="FF0000"/>
                </a:solidFill>
                <a:latin typeface="宋体" panose="02010600030101010101" pitchFamily="2" charset="-122"/>
                <a:ea typeface="宋体" panose="02010600030101010101" pitchFamily="2" charset="-122"/>
              </a:rPr>
              <a:t>高校在读</a:t>
            </a:r>
            <a:r>
              <a:rPr lang="zh-CN" altLang="en-US" sz="2000" b="1">
                <a:solidFill>
                  <a:schemeClr val="tx1"/>
                </a:solidFill>
                <a:latin typeface="宋体" panose="02010600030101010101" pitchFamily="2" charset="-122"/>
                <a:ea typeface="宋体" panose="02010600030101010101" pitchFamily="2" charset="-122"/>
              </a:rPr>
              <a:t>的预科生、</a:t>
            </a:r>
            <a:r>
              <a:rPr lang="zh-CN" altLang="en-US" sz="2000" b="1">
                <a:solidFill>
                  <a:srgbClr val="FF0000"/>
                </a:solidFill>
                <a:latin typeface="宋体" panose="02010600030101010101" pitchFamily="2" charset="-122"/>
                <a:ea typeface="宋体" panose="02010600030101010101" pitchFamily="2" charset="-122"/>
              </a:rPr>
              <a:t>本专科学生、</a:t>
            </a:r>
            <a:r>
              <a:rPr lang="zh-CN" altLang="en-US" sz="2000" b="1">
                <a:solidFill>
                  <a:schemeClr val="tx1"/>
                </a:solidFill>
                <a:latin typeface="宋体" panose="02010600030101010101" pitchFamily="2" charset="-122"/>
                <a:ea typeface="宋体" panose="02010600030101010101" pitchFamily="2" charset="-122"/>
              </a:rPr>
              <a:t>研究生和第二学士学生。</a:t>
            </a:r>
            <a:endParaRPr lang="zh-CN" altLang="en-US" sz="2000" b="1">
              <a:solidFill>
                <a:schemeClr val="tx1"/>
              </a:solidFill>
              <a:latin typeface="宋体" panose="02010600030101010101" pitchFamily="2" charset="-122"/>
              <a:ea typeface="宋体" panose="02010600030101010101" pitchFamily="2" charset="-122"/>
            </a:endParaRPr>
          </a:p>
          <a:p>
            <a:pPr fontAlgn="auto">
              <a:lnSpc>
                <a:spcPct val="150000"/>
              </a:lnSpc>
            </a:pPr>
            <a:r>
              <a:rPr lang="zh-CN" altLang="en-US" sz="2000" b="1">
                <a:solidFill>
                  <a:schemeClr val="tx1"/>
                </a:solidFill>
                <a:latin typeface="宋体" panose="02010600030101010101" pitchFamily="2" charset="-122"/>
                <a:ea typeface="宋体" panose="02010600030101010101" pitchFamily="2" charset="-122"/>
                <a:sym typeface="+mn-ea"/>
              </a:rPr>
              <a:t>2．贷款额度：</a:t>
            </a:r>
            <a:r>
              <a:rPr lang="zh-CN" altLang="en-US" sz="2000" b="1">
                <a:solidFill>
                  <a:schemeClr val="tx1"/>
                </a:solidFill>
                <a:latin typeface="宋体" panose="02010600030101010101" pitchFamily="2" charset="-122"/>
                <a:ea typeface="宋体" panose="02010600030101010101" pitchFamily="2" charset="-122"/>
              </a:rPr>
              <a:t>全日制预科生、</a:t>
            </a:r>
            <a:r>
              <a:rPr lang="zh-CN" altLang="en-US" sz="2000" b="1">
                <a:solidFill>
                  <a:srgbClr val="FF0000"/>
                </a:solidFill>
                <a:latin typeface="宋体" panose="02010600030101010101" pitchFamily="2" charset="-122"/>
                <a:ea typeface="宋体" panose="02010600030101010101" pitchFamily="2" charset="-122"/>
              </a:rPr>
              <a:t>本专科学生（含第二学位、高职学生）每年申请的贷款额度最高不超过8000元</a:t>
            </a:r>
            <a:r>
              <a:rPr lang="zh-CN" altLang="en-US" sz="2000" b="1">
                <a:solidFill>
                  <a:schemeClr val="tx1"/>
                </a:solidFill>
                <a:latin typeface="宋体" panose="02010600030101010101" pitchFamily="2" charset="-122"/>
                <a:ea typeface="宋体" panose="02010600030101010101" pitchFamily="2" charset="-122"/>
              </a:rPr>
              <a:t>，全日制研究生申请每学年最高不超过12000元</a:t>
            </a:r>
            <a:r>
              <a:rPr lang="zh-CN" altLang="en-US" sz="2400" b="1">
                <a:solidFill>
                  <a:schemeClr val="tx1"/>
                </a:solidFill>
                <a:latin typeface="宋体" panose="02010600030101010101" pitchFamily="2" charset="-122"/>
                <a:ea typeface="宋体" panose="02010600030101010101" pitchFamily="2" charset="-122"/>
              </a:rPr>
              <a:t>。</a:t>
            </a:r>
            <a:endParaRPr lang="zh-CN" altLang="en-US" sz="2400" b="1">
              <a:solidFill>
                <a:schemeClr val="tx1"/>
              </a:solidFill>
              <a:latin typeface="宋体" panose="02010600030101010101" pitchFamily="2" charset="-122"/>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77545" y="579120"/>
            <a:ext cx="6546215" cy="707390"/>
          </a:xfrm>
        </p:spPr>
        <p:txBody>
          <a:bodyPr/>
          <a:p>
            <a:r>
              <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rPr>
              <a:t>二、高校国家助学贷款</a:t>
            </a:r>
            <a:endParaRPr lang="zh-CN" altLang="zh-CN" b="1" dirty="0">
              <a:solidFill>
                <a:schemeClr val="accent1"/>
              </a:solidFill>
              <a:effectLst>
                <a:innerShdw blurRad="63500" dist="50800" dir="13500000">
                  <a:srgbClr val="000000">
                    <a:alpha val="50000"/>
                  </a:srgbClr>
                </a:innerShdw>
              </a:effectLs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内容占位符 2"/>
          <p:cNvSpPr>
            <a:spLocks noGrp="1"/>
          </p:cNvSpPr>
          <p:nvPr>
            <p:ph idx="1"/>
          </p:nvPr>
        </p:nvSpPr>
        <p:spPr>
          <a:xfrm>
            <a:off x="447675" y="1468755"/>
            <a:ext cx="9462135" cy="4284345"/>
          </a:xfrm>
        </p:spPr>
        <p:txBody>
          <a:bodyPr>
            <a:noAutofit/>
          </a:bodyPr>
          <a:p>
            <a:pPr fontAlgn="auto">
              <a:lnSpc>
                <a:spcPct val="150000"/>
              </a:lnSpc>
            </a:pPr>
            <a:r>
              <a:rPr lang="zh-CN" altLang="en-US" sz="2400" b="1">
                <a:solidFill>
                  <a:schemeClr val="tx1"/>
                </a:solidFill>
                <a:latin typeface="宋体" panose="02010600030101010101" pitchFamily="2" charset="-122"/>
                <a:ea typeface="宋体" panose="02010600030101010101" pitchFamily="2" charset="-122"/>
              </a:rPr>
              <a:t>3．申请、审批、发放流程：</a:t>
            </a:r>
            <a:endParaRPr lang="zh-CN" altLang="en-US" sz="2400" b="1">
              <a:solidFill>
                <a:schemeClr val="tx1"/>
              </a:solidFill>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（1）</a:t>
            </a:r>
            <a:r>
              <a:rPr lang="zh-CN" altLang="en-US" sz="2400" b="1">
                <a:solidFill>
                  <a:schemeClr val="tx1"/>
                </a:solidFill>
                <a:latin typeface="宋体" panose="02010600030101010101" pitchFamily="2" charset="-122"/>
                <a:ea typeface="宋体" panose="02010600030101010101" pitchFamily="2" charset="-122"/>
              </a:rPr>
              <a:t>借款学生</a:t>
            </a:r>
            <a:r>
              <a:rPr lang="zh-CN" altLang="en-US" sz="2400" b="1">
                <a:solidFill>
                  <a:srgbClr val="FF0000"/>
                </a:solidFill>
                <a:latin typeface="宋体" panose="02010600030101010101" pitchFamily="2" charset="-122"/>
                <a:ea typeface="宋体" panose="02010600030101010101" pitchFamily="2" charset="-122"/>
              </a:rPr>
              <a:t>填写国家助学贷款申请书</a:t>
            </a:r>
            <a:r>
              <a:rPr lang="zh-CN" altLang="en-US" sz="2400" b="1">
                <a:latin typeface="宋体" panose="02010600030101010101" pitchFamily="2" charset="-122"/>
                <a:ea typeface="宋体" panose="02010600030101010101" pitchFamily="2" charset="-122"/>
              </a:rPr>
              <a:t>，</a:t>
            </a:r>
            <a:r>
              <a:rPr lang="zh-CN" altLang="en-US" sz="2400" b="1">
                <a:solidFill>
                  <a:srgbClr val="FF0000"/>
                </a:solidFill>
                <a:latin typeface="宋体" panose="02010600030101010101" pitchFamily="2" charset="-122"/>
                <a:ea typeface="宋体" panose="02010600030101010101" pitchFamily="2" charset="-122"/>
              </a:rPr>
              <a:t>通过学校</a:t>
            </a:r>
            <a:r>
              <a:rPr lang="zh-CN" altLang="en-US" sz="2400" b="1">
                <a:solidFill>
                  <a:schemeClr val="tx1"/>
                </a:solidFill>
                <a:latin typeface="宋体" panose="02010600030101010101" pitchFamily="2" charset="-122"/>
                <a:ea typeface="宋体" panose="02010600030101010101" pitchFamily="2" charset="-122"/>
              </a:rPr>
              <a:t>向经办银行中国银行广西分行</a:t>
            </a:r>
            <a:r>
              <a:rPr lang="zh-CN" altLang="en-US" sz="2400" b="1">
                <a:solidFill>
                  <a:srgbClr val="FF0000"/>
                </a:solidFill>
                <a:latin typeface="宋体" panose="02010600030101010101" pitchFamily="2" charset="-122"/>
                <a:ea typeface="宋体" panose="02010600030101010101" pitchFamily="2" charset="-122"/>
              </a:rPr>
              <a:t>提出贷款申请</a:t>
            </a:r>
            <a:r>
              <a:rPr lang="zh-CN" altLang="en-US" sz="2400" b="1">
                <a:latin typeface="宋体" panose="02010600030101010101" pitchFamily="2" charset="-122"/>
                <a:ea typeface="宋体" panose="02010600030101010101" pitchFamily="2" charset="-122"/>
              </a:rPr>
              <a:t>。</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（2）</a:t>
            </a:r>
            <a:r>
              <a:rPr lang="zh-CN" altLang="en-US" sz="2400" b="1">
                <a:solidFill>
                  <a:srgbClr val="FF0000"/>
                </a:solidFill>
                <a:latin typeface="宋体" panose="02010600030101010101" pitchFamily="2" charset="-122"/>
                <a:ea typeface="宋体" panose="02010600030101010101" pitchFamily="2" charset="-122"/>
              </a:rPr>
              <a:t>学校学生资助等部门</a:t>
            </a:r>
            <a:r>
              <a:rPr lang="zh-CN" altLang="en-US" sz="2400" b="1">
                <a:solidFill>
                  <a:schemeClr val="tx1"/>
                </a:solidFill>
                <a:latin typeface="宋体" panose="02010600030101010101" pitchFamily="2" charset="-122"/>
                <a:ea typeface="宋体" panose="02010600030101010101" pitchFamily="2" charset="-122"/>
              </a:rPr>
              <a:t>负责对学生提交的国家助学贷款申请</a:t>
            </a:r>
            <a:r>
              <a:rPr lang="zh-CN" altLang="en-US" sz="2400" b="1">
                <a:solidFill>
                  <a:srgbClr val="FF0000"/>
                </a:solidFill>
                <a:latin typeface="宋体" panose="02010600030101010101" pitchFamily="2" charset="-122"/>
                <a:ea typeface="宋体" panose="02010600030101010101" pitchFamily="2" charset="-122"/>
              </a:rPr>
              <a:t>进行资格审查、核实</a:t>
            </a:r>
            <a:r>
              <a:rPr lang="zh-CN" altLang="en-US" sz="2400" b="1">
                <a:latin typeface="宋体" panose="02010600030101010101" pitchFamily="2" charset="-122"/>
                <a:ea typeface="宋体" panose="02010600030101010101" pitchFamily="2" charset="-122"/>
              </a:rPr>
              <a:t>。</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rPr>
              <a:t>审查合格</a:t>
            </a:r>
            <a:r>
              <a:rPr lang="zh-CN" altLang="en-US" sz="2400" b="1">
                <a:solidFill>
                  <a:schemeClr val="tx1"/>
                </a:solidFill>
                <a:latin typeface="宋体" panose="02010600030101010101" pitchFamily="2" charset="-122"/>
                <a:ea typeface="宋体" panose="02010600030101010101" pitchFamily="2" charset="-122"/>
              </a:rPr>
              <a:t>后，由学校将资料汇总交予经办银行，</a:t>
            </a:r>
            <a:r>
              <a:rPr lang="zh-CN" altLang="en-US" sz="2400" b="1">
                <a:solidFill>
                  <a:srgbClr val="FF0000"/>
                </a:solidFill>
                <a:latin typeface="宋体" panose="02010600030101010101" pitchFamily="2" charset="-122"/>
                <a:ea typeface="宋体" panose="02010600030101010101" pitchFamily="2" charset="-122"/>
              </a:rPr>
              <a:t>由经办银行负责最终审批学生的贷款申请</a:t>
            </a:r>
            <a:r>
              <a:rPr lang="zh-CN" altLang="en-US" sz="2400" b="1">
                <a:latin typeface="宋体" panose="02010600030101010101" pitchFamily="2" charset="-122"/>
                <a:ea typeface="宋体" panose="02010600030101010101" pitchFamily="2" charset="-122"/>
              </a:rPr>
              <a:t>。</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r>
              <a:rPr lang="en-US" altLang="zh-CN" sz="2400" b="1">
                <a:latin typeface="宋体" panose="02010600030101010101" pitchFamily="2" charset="-122"/>
                <a:ea typeface="宋体" panose="02010600030101010101" pitchFamily="2" charset="-122"/>
              </a:rPr>
              <a:t>   </a:t>
            </a:r>
            <a:r>
              <a:rPr lang="zh-CN" altLang="en-US" sz="2400" b="1">
                <a:latin typeface="宋体" panose="02010600030101010101" pitchFamily="2" charset="-122"/>
                <a:ea typeface="宋体" panose="02010600030101010101" pitchFamily="2" charset="-122"/>
              </a:rPr>
              <a:t>（4）</a:t>
            </a:r>
            <a:r>
              <a:rPr lang="zh-CN" altLang="en-US" sz="2400" b="1">
                <a:solidFill>
                  <a:srgbClr val="FF0000"/>
                </a:solidFill>
                <a:latin typeface="宋体" panose="02010600030101010101" pitchFamily="2" charset="-122"/>
                <a:ea typeface="宋体" panose="02010600030101010101" pitchFamily="2" charset="-122"/>
              </a:rPr>
              <a:t>最终审批合格后，由经办银行与学生签订贷款合同并放款</a:t>
            </a:r>
            <a:r>
              <a:rPr lang="zh-CN" altLang="en-US" sz="2400" b="1">
                <a:latin typeface="宋体" panose="02010600030101010101" pitchFamily="2" charset="-122"/>
                <a:ea typeface="宋体" panose="02010600030101010101" pitchFamily="2" charset="-122"/>
              </a:rPr>
              <a:t>。</a:t>
            </a:r>
            <a:endParaRPr lang="zh-CN" altLang="en-US" sz="2400" b="1">
              <a:latin typeface="宋体" panose="02010600030101010101" pitchFamily="2" charset="-122"/>
              <a:ea typeface="宋体" panose="02010600030101010101" pitchFamily="2" charset="-122"/>
            </a:endParaRPr>
          </a:p>
          <a:p>
            <a:pPr marL="0" indent="0" fontAlgn="auto">
              <a:lnSpc>
                <a:spcPct val="150000"/>
              </a:lnSpc>
              <a:buNone/>
            </a:pPr>
            <a:endParaRPr lang="zh-CN" altLang="en-US" sz="2400" b="1">
              <a:latin typeface="宋体" panose="02010600030101010101" pitchFamily="2" charset="-122"/>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bwMode="auto">
          <a:xfrm>
            <a:off x="883285" y="2194560"/>
            <a:ext cx="1851660" cy="17849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dirty="0">
              <a:gradFill>
                <a:gsLst>
                  <a:gs pos="0">
                    <a:srgbClr val="EDD5A5"/>
                  </a:gs>
                  <a:gs pos="83000">
                    <a:schemeClr val="accent1">
                      <a:lumMod val="50000"/>
                    </a:schemeClr>
                  </a:gs>
                </a:gsLst>
                <a:lin ang="5400000" scaled="0"/>
              </a:gradFill>
              <a:latin typeface="思源黑体 CN Medium" panose="020B0600000000000000" pitchFamily="34" charset="-122"/>
              <a:ea typeface="思源黑体 CN Medium" panose="020B0600000000000000" pitchFamily="34" charset="-122"/>
            </a:endParaRPr>
          </a:p>
        </p:txBody>
      </p:sp>
      <p:cxnSp>
        <p:nvCxnSpPr>
          <p:cNvPr id="4" name="直接连接符 9"/>
          <p:cNvCxnSpPr>
            <a:stCxn id="3" idx="7"/>
          </p:cNvCxnSpPr>
          <p:nvPr/>
        </p:nvCxnSpPr>
        <p:spPr>
          <a:xfrm flipV="1">
            <a:off x="2463568" y="1384396"/>
            <a:ext cx="1168169" cy="107177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直接连接符 10"/>
          <p:cNvCxnSpPr/>
          <p:nvPr/>
        </p:nvCxnSpPr>
        <p:spPr>
          <a:xfrm>
            <a:off x="6821019" y="3371285"/>
            <a:ext cx="997353" cy="899101"/>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11"/>
          <p:cNvCxnSpPr/>
          <p:nvPr/>
        </p:nvCxnSpPr>
        <p:spPr>
          <a:xfrm flipV="1">
            <a:off x="8812017" y="3395385"/>
            <a:ext cx="995498" cy="900954"/>
          </a:xfrm>
          <a:prstGeom prst="line">
            <a:avLst/>
          </a:prstGeom>
          <a:solidFill>
            <a:srgbClr val="C30510"/>
          </a:solidFill>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223645" y="2495550"/>
            <a:ext cx="1170940" cy="1198880"/>
          </a:xfrm>
          <a:prstGeom prst="rect">
            <a:avLst/>
          </a:prstGeom>
          <a:noFill/>
        </p:spPr>
        <p:txBody>
          <a:bodyPr wrap="square" rtlCol="0">
            <a:spAutoFit/>
          </a:bodyPr>
          <a:lstStyle/>
          <a:p>
            <a:r>
              <a:rPr lang="en-US" altLang="zh-CN" sz="7200" b="1" dirty="0">
                <a:solidFill>
                  <a:schemeClr val="bg1"/>
                </a:solidFill>
                <a:latin typeface="思源黑体 CN Medium" panose="020B0600000000000000" pitchFamily="34" charset="-122"/>
                <a:ea typeface="思源黑体 CN Medium" panose="020B0600000000000000" pitchFamily="34" charset="-122"/>
              </a:rPr>
              <a:t>02</a:t>
            </a:r>
            <a:endParaRPr lang="en-US" altLang="zh-CN" sz="7200" b="1" dirty="0">
              <a:solidFill>
                <a:schemeClr val="bg1"/>
              </a:solidFill>
              <a:latin typeface="思源黑体 CN Medium" panose="020B0600000000000000" pitchFamily="34" charset="-122"/>
              <a:ea typeface="思源黑体 CN Medium" panose="020B0600000000000000" pitchFamily="34" charset="-122"/>
            </a:endParaRPr>
          </a:p>
        </p:txBody>
      </p:sp>
      <p:sp>
        <p:nvSpPr>
          <p:cNvPr id="13" name="文本框 12"/>
          <p:cNvSpPr txBox="1"/>
          <p:nvPr/>
        </p:nvSpPr>
        <p:spPr>
          <a:xfrm>
            <a:off x="9807515" y="2900070"/>
            <a:ext cx="413385" cy="645160"/>
          </a:xfrm>
          <a:prstGeom prst="rect">
            <a:avLst/>
          </a:prstGeom>
          <a:noFill/>
        </p:spPr>
        <p:txBody>
          <a:bodyPr wrap="none" rtlCol="0">
            <a:spAutoFit/>
          </a:bodyPr>
          <a:lstStyle/>
          <a:p>
            <a:r>
              <a:rPr lang="en-US" altLang="zh-CN" sz="3600" b="1" dirty="0">
                <a:solidFill>
                  <a:schemeClr val="bg1"/>
                </a:solidFill>
                <a:latin typeface="思源黑体 CN Medium" panose="020B0600000000000000" pitchFamily="34" charset="-122"/>
                <a:ea typeface="思源黑体 CN Medium" panose="020B0600000000000000" pitchFamily="34" charset="-122"/>
              </a:rPr>
              <a:t>0</a:t>
            </a:r>
            <a:endParaRPr lang="zh-CN" altLang="en-US" sz="3600" b="1" dirty="0">
              <a:solidFill>
                <a:schemeClr val="bg1"/>
              </a:solidFill>
              <a:latin typeface="思源黑体 CN Medium" panose="020B0600000000000000" pitchFamily="34" charset="-122"/>
              <a:ea typeface="思源黑体 CN Medium" panose="020B0600000000000000" pitchFamily="34" charset="-122"/>
            </a:endParaRPr>
          </a:p>
        </p:txBody>
      </p:sp>
      <p:sp>
        <p:nvSpPr>
          <p:cNvPr id="15" name="矩形 14"/>
          <p:cNvSpPr/>
          <p:nvPr/>
        </p:nvSpPr>
        <p:spPr>
          <a:xfrm>
            <a:off x="3253105" y="2679700"/>
            <a:ext cx="5355590" cy="1014730"/>
          </a:xfrm>
          <a:prstGeom prst="rect">
            <a:avLst/>
          </a:prstGeom>
          <a:ln>
            <a:noFill/>
          </a:ln>
        </p:spPr>
        <p:txBody>
          <a:bodyPr wrap="square">
            <a:spAutoFit/>
            <a:scene3d>
              <a:camera prst="orthographicFront"/>
              <a:lightRig rig="threePt" dir="t"/>
            </a:scene3d>
            <a:sp3d contourW="12700"/>
          </a:bodyPr>
          <a:lstStyle/>
          <a:p>
            <a:pPr algn="ctr" defTabSz="685800">
              <a:buSzPct val="80000"/>
            </a:pPr>
            <a:r>
              <a:rPr kumimoji="0" lang="zh-CN" altLang="en-US" sz="6000" b="1" i="0" u="none" strike="noStrike" kern="1200" cap="none" spc="0" normalizeH="0" baseline="0"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rPr>
              <a:t>国家奖学金</a:t>
            </a:r>
            <a:endParaRPr kumimoji="0" lang="zh-CN" altLang="en-US" sz="6000" b="1" i="0" u="none" strike="noStrike" kern="1200" cap="none" spc="0" normalizeH="0" baseline="0" noProof="0" dirty="0">
              <a:ln>
                <a:noFill/>
              </a:ln>
              <a:solidFill>
                <a:schemeClr val="tx1"/>
              </a:solidFill>
              <a:effectLst/>
              <a:uLnTx/>
              <a:uFillTx/>
              <a:latin typeface="思源黑体 CN Normal" panose="020B0400000000000000" pitchFamily="34" charset="-122"/>
              <a:ea typeface="思源黑体 CN Normal" panose="020B0400000000000000" pitchFamily="3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5884</Words>
  <Application>WPS 演示</Application>
  <PresentationFormat>宽屏</PresentationFormat>
  <Paragraphs>334</Paragraphs>
  <Slides>44</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44</vt:i4>
      </vt:variant>
    </vt:vector>
  </HeadingPairs>
  <TitlesOfParts>
    <vt:vector size="63" baseType="lpstr">
      <vt:lpstr>Arial</vt:lpstr>
      <vt:lpstr>宋体</vt:lpstr>
      <vt:lpstr>Wingdings</vt:lpstr>
      <vt:lpstr>Wingdings 3</vt:lpstr>
      <vt:lpstr>Arial</vt:lpstr>
      <vt:lpstr>微软雅黑</vt:lpstr>
      <vt:lpstr>Wingdings</vt:lpstr>
      <vt:lpstr>思源黑体 CN Medium</vt:lpstr>
      <vt:lpstr>黑体</vt:lpstr>
      <vt:lpstr>思源黑体 CN Normal</vt:lpstr>
      <vt:lpstr>Source Han Sans CN</vt:lpstr>
      <vt:lpstr>Times New Roman</vt:lpstr>
      <vt:lpstr>Trebuchet MS</vt:lpstr>
      <vt:lpstr>Arial Unicode MS</vt:lpstr>
      <vt:lpstr>方正姚体</vt:lpstr>
      <vt:lpstr>华文新魏</vt:lpstr>
      <vt:lpstr>Calibri</vt:lpstr>
      <vt:lpstr>MS UI Gothic</vt:lpstr>
      <vt:lpstr>平面</vt:lpstr>
      <vt:lpstr>高等学校学生资助政策宣传资料   </vt:lpstr>
      <vt:lpstr>PowerPoint 演示文稿</vt:lpstr>
      <vt:lpstr>PowerPoint 演示文稿</vt:lpstr>
      <vt:lpstr>一、生源地助学贷款</vt:lpstr>
      <vt:lpstr>一、生源地助学贷款</vt:lpstr>
      <vt:lpstr>一、生源地助学贷款</vt:lpstr>
      <vt:lpstr>二、高校国家助学贷款</vt:lpstr>
      <vt:lpstr>二、高校国家助学贷款</vt:lpstr>
      <vt:lpstr>PowerPoint 演示文稿</vt:lpstr>
      <vt:lpstr>国家奖学金</vt:lpstr>
      <vt:lpstr>国家奖学金</vt:lpstr>
      <vt:lpstr>国家奖学金</vt:lpstr>
      <vt:lpstr>国家奖学金</vt:lpstr>
      <vt:lpstr>PowerPoint 演示文稿</vt:lpstr>
      <vt:lpstr>PowerPoint 演示文稿</vt:lpstr>
      <vt:lpstr>国家励志奖学金</vt:lpstr>
      <vt:lpstr>国家励志奖学金</vt:lpstr>
      <vt:lpstr>国家励志奖学金</vt:lpstr>
      <vt:lpstr>国家励志奖学金</vt:lpstr>
      <vt:lpstr>PowerPoint 演示文稿</vt:lpstr>
      <vt:lpstr>国家助学金</vt:lpstr>
      <vt:lpstr>国家助学金</vt:lpstr>
      <vt:lpstr>国家助学金</vt:lpstr>
      <vt:lpstr>国家助学金</vt:lpstr>
      <vt:lpstr>PowerPoint 演示文稿</vt:lpstr>
      <vt:lpstr>自治区人民政府奖学金</vt:lpstr>
      <vt:lpstr>自治区人民政府奖学金 </vt:lpstr>
      <vt:lpstr>自治区人民政府奖学金</vt:lpstr>
      <vt:lpstr>自治区人民政府奖学金</vt:lpstr>
      <vt:lpstr>PowerPoint 演示文稿</vt:lpstr>
      <vt:lpstr>应征入伍服义务兵役高等学校学生 学费补偿国家助学贷款代偿及学费资助</vt:lpstr>
      <vt:lpstr>应征入伍服义务兵役高等学校学生 学费补偿国家助学贷款代偿及学费资助</vt:lpstr>
      <vt:lpstr>应征入伍服义务兵役高等学校学生 学费补偿国家助学贷款代偿及学费资助</vt:lpstr>
      <vt:lpstr>应征入伍服义务兵役高等学校学生 学费补偿国家助学贷款代偿及学费资助</vt:lpstr>
      <vt:lpstr>应征入伍服义务兵役高等学校学生 学费补偿国家助学贷款代偿及学费资助</vt:lpstr>
      <vt:lpstr>应征入伍服义务兵役高等学校学生 学费补偿国家助学贷款代偿及学费资助</vt:lpstr>
      <vt:lpstr>PowerPoint 演示文稿</vt:lpstr>
      <vt:lpstr>广西高等学校毕业生 学费和国家助学贷款补偿资助政策</vt:lpstr>
      <vt:lpstr>广西高等学校毕业生 学费和国家助学贷款补偿资助政策</vt:lpstr>
      <vt:lpstr>广西高等学校毕业生 学费和国家助学贷款补偿资助政策</vt:lpstr>
      <vt:lpstr>广西高等学校毕业生 学费和国家助学贷款补偿资助政策</vt:lpstr>
      <vt:lpstr>广西高等学校毕业生 学费和国家助学贷款补偿资助政策</vt:lpstr>
      <vt:lpstr>广西高等学校毕业生 学费和国家助学贷款补偿资助政策</vt:lpstr>
      <vt:lpstr>    谢谢聆听！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广西现代职业技术学院 学生寝室内务标准化管理方案</dc:title>
  <dc:creator>lenovo</dc:creator>
  <cp:lastModifiedBy>黄晓</cp:lastModifiedBy>
  <cp:revision>234</cp:revision>
  <dcterms:created xsi:type="dcterms:W3CDTF">2019-06-19T02:08:00Z</dcterms:created>
  <dcterms:modified xsi:type="dcterms:W3CDTF">2021-09-03T06:56:35Z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52C3740EF32D404EB8D94092DBC84710</vt:lpwstr>
  </property>
</Properties>
</file>